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9" r:id="rId4"/>
    <p:sldId id="258" r:id="rId5"/>
    <p:sldId id="271" r:id="rId6"/>
    <p:sldId id="259" r:id="rId7"/>
    <p:sldId id="260" r:id="rId8"/>
    <p:sldId id="262" r:id="rId9"/>
    <p:sldId id="261" r:id="rId10"/>
    <p:sldId id="263" r:id="rId11"/>
    <p:sldId id="264" r:id="rId12"/>
    <p:sldId id="265" r:id="rId13"/>
    <p:sldId id="266" r:id="rId14"/>
    <p:sldId id="267" r:id="rId15"/>
    <p:sldId id="268" r:id="rId16"/>
    <p:sldId id="272" r:id="rId17"/>
    <p:sldId id="270" r:id="rId1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72"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17/01/2012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132FADFE-3B8F-471C-ABF0-DBC7717ECBBC}"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A847CFC-816F-41D0-AAC0-9BF4FEBC753E}" type="datetimeFigureOut">
              <a:rPr lang="es-ES" smtClean="0"/>
              <a:pPr/>
              <a:t>17/01/2012</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32FADFE-3B8F-471C-ABF0-DBC7717ECBBC}"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hd-wallpapers.com/download/imax-under-the-sea-clownfish_1920x1080_375-hd.jpg"/>
          <p:cNvPicPr>
            <a:picLocks noChangeAspect="1" noChangeArrowheads="1"/>
          </p:cNvPicPr>
          <p:nvPr/>
        </p:nvPicPr>
        <p:blipFill>
          <a:blip r:embed="rId2" cstate="print"/>
          <a:srcRect/>
          <a:stretch>
            <a:fillRect/>
          </a:stretch>
        </p:blipFill>
        <p:spPr bwMode="auto">
          <a:xfrm>
            <a:off x="1" y="1741884"/>
            <a:ext cx="9144000" cy="5143500"/>
          </a:xfrm>
          <a:prstGeom prst="rect">
            <a:avLst/>
          </a:prstGeom>
          <a:noFill/>
        </p:spPr>
      </p:pic>
      <p:sp>
        <p:nvSpPr>
          <p:cNvPr id="2" name="1 Título"/>
          <p:cNvSpPr>
            <a:spLocks noGrp="1"/>
          </p:cNvSpPr>
          <p:nvPr>
            <p:ph type="ctrTitle"/>
          </p:nvPr>
        </p:nvSpPr>
        <p:spPr>
          <a:xfrm>
            <a:off x="688032" y="116632"/>
            <a:ext cx="7772400" cy="1470025"/>
          </a:xfrm>
        </p:spPr>
        <p:txBody>
          <a:bodyPr>
            <a:normAutofit/>
          </a:bodyPr>
          <a:lstStyle/>
          <a:p>
            <a:pPr algn="ctr"/>
            <a:r>
              <a:rPr lang="es-ES" sz="4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cs typeface="+mn-cs"/>
              </a:rPr>
              <a:t>DEEP, DEEP UNDER THE SEA</a:t>
            </a:r>
            <a:endParaRPr lang="es-ES" sz="4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cs typeface="+mn-cs"/>
            </a:endParaRPr>
          </a:p>
        </p:txBody>
      </p:sp>
      <p:sp>
        <p:nvSpPr>
          <p:cNvPr id="4" name="3 Rectángulo"/>
          <p:cNvSpPr/>
          <p:nvPr/>
        </p:nvSpPr>
        <p:spPr>
          <a:xfrm>
            <a:off x="107504" y="4437112"/>
            <a:ext cx="1584176" cy="2304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Tell me,</a:t>
            </a:r>
          </a:p>
          <a:p>
            <a:pPr algn="ctr"/>
            <a:r>
              <a:rPr lang="en-US" dirty="0" smtClean="0"/>
              <a:t>I forget.</a:t>
            </a:r>
          </a:p>
          <a:p>
            <a:pPr algn="ctr"/>
            <a:r>
              <a:rPr lang="en-US" dirty="0" smtClean="0"/>
              <a:t>Show me,</a:t>
            </a:r>
          </a:p>
          <a:p>
            <a:pPr algn="ctr"/>
            <a:r>
              <a:rPr lang="en-US" dirty="0" smtClean="0"/>
              <a:t>I remember.</a:t>
            </a:r>
          </a:p>
          <a:p>
            <a:pPr algn="ctr"/>
            <a:r>
              <a:rPr lang="en-US" dirty="0" smtClean="0"/>
              <a:t>Involve me,</a:t>
            </a:r>
          </a:p>
          <a:p>
            <a:pPr algn="ctr"/>
            <a:r>
              <a:rPr lang="en-US" dirty="0" smtClean="0"/>
              <a:t>I understand.</a:t>
            </a:r>
          </a:p>
          <a:p>
            <a:pPr algn="ctr"/>
            <a:endParaRPr lang="en-US" dirty="0" smtClean="0"/>
          </a:p>
          <a:p>
            <a:pPr algn="ctr"/>
            <a:r>
              <a:rPr lang="en-US" sz="900" i="1" dirty="0" smtClean="0"/>
              <a:t>(Ancient Chinese Proverb)</a:t>
            </a:r>
            <a:endParaRPr lang="es-ES" sz="900" i="1" dirty="0"/>
          </a:p>
        </p:txBody>
      </p:sp>
      <p:sp>
        <p:nvSpPr>
          <p:cNvPr id="6" name="Rectangle 3"/>
          <p:cNvSpPr>
            <a:spLocks noChangeArrowheads="1"/>
          </p:cNvSpPr>
          <p:nvPr/>
        </p:nvSpPr>
        <p:spPr bwMode="auto">
          <a:xfrm>
            <a:off x="5239717" y="4509120"/>
            <a:ext cx="3796779" cy="2232248"/>
          </a:xfrm>
          <a:prstGeom prst="rect">
            <a:avLst/>
          </a:prstGeom>
          <a:solidFill>
            <a:srgbClr val="4F81BD"/>
          </a:solidFill>
          <a:ln w="38100">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s-ES" sz="1600" b="1" dirty="0" smtClean="0">
                <a:latin typeface="Tempus Sans ITC" pitchFamily="82" charset="0"/>
                <a:cs typeface="Arial" pitchFamily="34" charset="0"/>
              </a:rPr>
              <a:t>BANOS VALIENTE, Luna</a:t>
            </a:r>
          </a:p>
          <a:p>
            <a:pPr algn="ctr" fontAlgn="base">
              <a:spcBef>
                <a:spcPct val="0"/>
              </a:spcBef>
              <a:spcAft>
                <a:spcPts val="1000"/>
              </a:spcAft>
            </a:pPr>
            <a:r>
              <a:rPr lang="es-ES" sz="1600" b="1" dirty="0" smtClean="0">
                <a:latin typeface="Tempus Sans ITC" pitchFamily="82" charset="0"/>
                <a:cs typeface="Arial" pitchFamily="34" charset="0"/>
              </a:rPr>
              <a:t>CARRASCAL, Virginia</a:t>
            </a:r>
          </a:p>
          <a:p>
            <a:pPr algn="ctr" fontAlgn="base">
              <a:spcBef>
                <a:spcPct val="0"/>
              </a:spcBef>
              <a:spcAft>
                <a:spcPts val="1000"/>
              </a:spcAft>
            </a:pPr>
            <a:r>
              <a:rPr kumimoji="0" lang="es-ES" sz="1600" b="1" i="0" u="none" strike="noStrike" cap="none" normalizeH="0" baseline="0" dirty="0" smtClean="0">
                <a:ln>
                  <a:noFill/>
                </a:ln>
                <a:solidFill>
                  <a:schemeClr val="tx1"/>
                </a:solidFill>
                <a:effectLst/>
                <a:latin typeface="Tempus Sans ITC" pitchFamily="82" charset="0"/>
                <a:cs typeface="Arial" pitchFamily="34" charset="0"/>
              </a:rPr>
              <a:t>COSGAYA, MORENTIN,</a:t>
            </a:r>
            <a:r>
              <a:rPr kumimoji="0" lang="es-ES" sz="1600" b="1" i="0" u="none" strike="noStrike" cap="none" normalizeH="0" dirty="0" smtClean="0">
                <a:ln>
                  <a:noFill/>
                </a:ln>
                <a:solidFill>
                  <a:schemeClr val="tx1"/>
                </a:solidFill>
                <a:effectLst/>
                <a:latin typeface="Tempus Sans ITC" pitchFamily="82" charset="0"/>
                <a:cs typeface="Arial" pitchFamily="34" charset="0"/>
              </a:rPr>
              <a:t> Maite</a:t>
            </a:r>
            <a:endParaRPr lang="es-ES" sz="1600" b="1" dirty="0" smtClean="0">
              <a:latin typeface="Tempus Sans ITC" pitchFamily="82" charset="0"/>
              <a:cs typeface="Arial" pitchFamily="34" charset="0"/>
            </a:endParaRPr>
          </a:p>
          <a:p>
            <a:pPr algn="ctr" fontAlgn="base">
              <a:spcBef>
                <a:spcPct val="0"/>
              </a:spcBef>
              <a:spcAft>
                <a:spcPts val="1000"/>
              </a:spcAft>
            </a:pPr>
            <a:r>
              <a:rPr kumimoji="0" lang="es-ES" sz="1600" b="1" i="0" u="none" strike="noStrike" cap="none" normalizeH="0" baseline="0" dirty="0" smtClean="0">
                <a:ln>
                  <a:noFill/>
                </a:ln>
                <a:solidFill>
                  <a:schemeClr val="tx1"/>
                </a:solidFill>
                <a:effectLst/>
                <a:latin typeface="Tempus Sans ITC" pitchFamily="82" charset="0"/>
                <a:cs typeface="Arial" pitchFamily="34" charset="0"/>
              </a:rPr>
              <a:t>SÁNCHEZ LERENA, María</a:t>
            </a:r>
          </a:p>
          <a:p>
            <a:pPr algn="ctr" fontAlgn="base">
              <a:spcBef>
                <a:spcPct val="0"/>
              </a:spcBef>
              <a:spcAft>
                <a:spcPts val="1000"/>
              </a:spcAft>
            </a:pPr>
            <a:r>
              <a:rPr lang="es-ES" sz="1600" b="1" dirty="0" smtClean="0">
                <a:latin typeface="Tempus Sans ITC" pitchFamily="82" charset="0"/>
                <a:cs typeface="Arial" pitchFamily="34" charset="0"/>
              </a:rPr>
              <a:t>SUAZO PÉREZ, Leticia</a:t>
            </a:r>
          </a:p>
          <a:p>
            <a:pPr algn="ctr" fontAlgn="base">
              <a:spcBef>
                <a:spcPct val="0"/>
              </a:spcBef>
              <a:spcAft>
                <a:spcPts val="1000"/>
              </a:spcAft>
            </a:pPr>
            <a:r>
              <a:rPr kumimoji="0" lang="es-ES" sz="1600" b="1" i="0" u="none" strike="noStrike" cap="none" normalizeH="0" baseline="0" dirty="0" smtClean="0">
                <a:ln>
                  <a:noFill/>
                </a:ln>
                <a:solidFill>
                  <a:schemeClr val="tx1"/>
                </a:solidFill>
                <a:effectLst/>
                <a:latin typeface="Tempus Sans ITC" pitchFamily="82" charset="0"/>
                <a:cs typeface="Arial" pitchFamily="34" charset="0"/>
              </a:rPr>
              <a:t>VELARDE HERRERA, Jorge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4848" y="1124744"/>
            <a:ext cx="8229600" cy="1440160"/>
          </a:xfrm>
        </p:spPr>
        <p:txBody>
          <a:bodyPr>
            <a:normAutofit fontScale="90000"/>
          </a:bodyPr>
          <a:lstStyle/>
          <a:p>
            <a:pPr algn="ctr"/>
            <a:r>
              <a:rPr lang="es-ES" dirty="0" smtClean="0"/>
              <a:t>Junior </a:t>
            </a:r>
            <a:r>
              <a:rPr lang="es-ES" dirty="0" err="1" smtClean="0"/>
              <a:t>European</a:t>
            </a:r>
            <a:r>
              <a:rPr lang="es-ES" dirty="0" smtClean="0"/>
              <a:t> </a:t>
            </a:r>
            <a:r>
              <a:rPr lang="es-ES" dirty="0" err="1" smtClean="0"/>
              <a:t>Language</a:t>
            </a:r>
            <a:r>
              <a:rPr lang="es-ES" dirty="0" smtClean="0"/>
              <a:t> Portfolio (</a:t>
            </a:r>
            <a:r>
              <a:rPr lang="es-ES" dirty="0" err="1" smtClean="0"/>
              <a:t>Part</a:t>
            </a:r>
            <a:r>
              <a:rPr lang="es-ES" dirty="0" smtClean="0"/>
              <a:t> 1)</a:t>
            </a:r>
            <a:br>
              <a:rPr lang="es-ES" dirty="0" smtClean="0"/>
            </a:br>
            <a:endParaRPr lang="es-ES" dirty="0"/>
          </a:p>
        </p:txBody>
      </p:sp>
      <p:sp>
        <p:nvSpPr>
          <p:cNvPr id="3" name="2 Marcador de contenido"/>
          <p:cNvSpPr>
            <a:spLocks noGrp="1"/>
          </p:cNvSpPr>
          <p:nvPr>
            <p:ph idx="1"/>
          </p:nvPr>
        </p:nvSpPr>
        <p:spPr>
          <a:xfrm>
            <a:off x="457200" y="1888232"/>
            <a:ext cx="8229600" cy="4925144"/>
          </a:xfrm>
        </p:spPr>
        <p:txBody>
          <a:bodyPr>
            <a:normAutofit fontScale="55000" lnSpcReduction="20000"/>
          </a:bodyPr>
          <a:lstStyle/>
          <a:p>
            <a:pPr>
              <a:buNone/>
            </a:pPr>
            <a:r>
              <a:rPr lang="es-ES" sz="4200" dirty="0" err="1" smtClean="0"/>
              <a:t>According</a:t>
            </a:r>
            <a:r>
              <a:rPr lang="es-ES" sz="4200" dirty="0" smtClean="0"/>
              <a:t> </a:t>
            </a:r>
            <a:r>
              <a:rPr lang="es-ES" sz="4200" dirty="0" err="1" smtClean="0"/>
              <a:t>the</a:t>
            </a:r>
            <a:r>
              <a:rPr lang="es-ES" sz="4200" dirty="0" smtClean="0"/>
              <a:t> </a:t>
            </a:r>
            <a:r>
              <a:rPr lang="es-ES" sz="4200" b="1" dirty="0" smtClean="0"/>
              <a:t>Junior </a:t>
            </a:r>
            <a:r>
              <a:rPr lang="es-ES" sz="4200" b="1" dirty="0" err="1" smtClean="0"/>
              <a:t>European</a:t>
            </a:r>
            <a:r>
              <a:rPr lang="es-ES" sz="4200" b="1" dirty="0" smtClean="0"/>
              <a:t> </a:t>
            </a:r>
            <a:r>
              <a:rPr lang="es-ES" sz="4200" b="1" dirty="0" err="1" smtClean="0"/>
              <a:t>Language</a:t>
            </a:r>
            <a:r>
              <a:rPr lang="es-ES" sz="4200" b="1" dirty="0" smtClean="0"/>
              <a:t> Portfolio</a:t>
            </a:r>
            <a:r>
              <a:rPr lang="es-ES" sz="4200" dirty="0" smtClean="0"/>
              <a:t>, </a:t>
            </a:r>
            <a:r>
              <a:rPr lang="es-ES" sz="4200" dirty="0" err="1" smtClean="0"/>
              <a:t>they</a:t>
            </a:r>
            <a:r>
              <a:rPr lang="es-ES" sz="4200" dirty="0" smtClean="0"/>
              <a:t> </a:t>
            </a:r>
            <a:r>
              <a:rPr lang="es-ES" sz="4200" dirty="0" err="1" smtClean="0"/>
              <a:t>will</a:t>
            </a:r>
            <a:r>
              <a:rPr lang="es-ES" sz="4200" dirty="0" smtClean="0"/>
              <a:t> </a:t>
            </a:r>
            <a:r>
              <a:rPr lang="es-ES" sz="4200" dirty="0" err="1" smtClean="0"/>
              <a:t>be</a:t>
            </a:r>
            <a:r>
              <a:rPr lang="es-ES" sz="4200" dirty="0" smtClean="0"/>
              <a:t> </a:t>
            </a:r>
            <a:r>
              <a:rPr lang="es-ES" sz="4200" dirty="0" err="1" smtClean="0"/>
              <a:t>able</a:t>
            </a:r>
            <a:r>
              <a:rPr lang="es-ES" sz="4200" dirty="0" smtClean="0"/>
              <a:t> </a:t>
            </a:r>
            <a:r>
              <a:rPr lang="es-ES" sz="4200" dirty="0" err="1" smtClean="0"/>
              <a:t>to</a:t>
            </a:r>
            <a:r>
              <a:rPr lang="es-ES" sz="4200" dirty="0" smtClean="0"/>
              <a:t>:</a:t>
            </a:r>
          </a:p>
          <a:p>
            <a:pPr>
              <a:buNone/>
            </a:pPr>
            <a:endParaRPr lang="es-ES" sz="4200" dirty="0" smtClean="0"/>
          </a:p>
          <a:p>
            <a:r>
              <a:rPr lang="en-US" sz="4200" dirty="0" smtClean="0"/>
              <a:t>Do actions to a story or song as they hear it</a:t>
            </a:r>
            <a:endParaRPr lang="es-ES" sz="4200" dirty="0" smtClean="0"/>
          </a:p>
          <a:p>
            <a:endParaRPr lang="es-ES" sz="4200" dirty="0" smtClean="0"/>
          </a:p>
          <a:p>
            <a:r>
              <a:rPr lang="en-US" sz="4200" dirty="0" smtClean="0"/>
              <a:t>Follow a short story</a:t>
            </a:r>
            <a:endParaRPr lang="es-ES" sz="4200" dirty="0" smtClean="0"/>
          </a:p>
          <a:p>
            <a:pPr>
              <a:buNone/>
            </a:pPr>
            <a:r>
              <a:rPr lang="en-US" sz="4200" dirty="0" smtClean="0"/>
              <a:t> </a:t>
            </a:r>
            <a:endParaRPr lang="es-ES" sz="4200" dirty="0" smtClean="0"/>
          </a:p>
          <a:p>
            <a:r>
              <a:rPr lang="en-US" sz="4200" dirty="0" smtClean="0"/>
              <a:t>Read a short story</a:t>
            </a:r>
            <a:endParaRPr lang="es-ES" sz="4200" dirty="0" smtClean="0"/>
          </a:p>
          <a:p>
            <a:pPr>
              <a:buNone/>
            </a:pPr>
            <a:r>
              <a:rPr lang="en-US" sz="4200" dirty="0" smtClean="0"/>
              <a:t> </a:t>
            </a:r>
            <a:endParaRPr lang="es-ES" sz="4200" dirty="0" smtClean="0"/>
          </a:p>
          <a:p>
            <a:r>
              <a:rPr lang="en-US" sz="4200" dirty="0" smtClean="0"/>
              <a:t>Read a short dialogue</a:t>
            </a:r>
            <a:endParaRPr lang="es-ES" sz="4200" dirty="0" smtClean="0"/>
          </a:p>
          <a:p>
            <a:pPr>
              <a:buNone/>
            </a:pPr>
            <a:r>
              <a:rPr lang="en-US" sz="4200" dirty="0" smtClean="0"/>
              <a:t> </a:t>
            </a:r>
            <a:endParaRPr lang="es-ES" sz="4200" dirty="0" smtClean="0"/>
          </a:p>
          <a:p>
            <a:r>
              <a:rPr lang="en-US" sz="4200" dirty="0" smtClean="0"/>
              <a:t>Read the names of some animals</a:t>
            </a:r>
            <a:endParaRPr lang="es-ES" sz="4200" dirty="0" smtClean="0"/>
          </a:p>
          <a:p>
            <a:pPr>
              <a:buNone/>
            </a:pPr>
            <a:r>
              <a:rPr lang="en-US" sz="4200" dirty="0" smtClean="0"/>
              <a:t> </a:t>
            </a:r>
            <a:endParaRPr lang="es-ES" sz="4200" dirty="0" smtClean="0"/>
          </a:p>
          <a:p>
            <a:r>
              <a:rPr lang="en-US" sz="4200" dirty="0" smtClean="0"/>
              <a:t>Match words which I hear with pictures</a:t>
            </a:r>
            <a:endParaRPr lang="es-ES" sz="4200" dirty="0" smtClean="0"/>
          </a:p>
          <a:p>
            <a:pPr>
              <a:buNone/>
            </a:pPr>
            <a:endParaRPr lang="es-ES" b="1" dirty="0" smtClean="0"/>
          </a:p>
          <a:p>
            <a:pPr>
              <a:buNone/>
            </a:pP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45840"/>
            <a:ext cx="8229600" cy="1143000"/>
          </a:xfrm>
        </p:spPr>
        <p:txBody>
          <a:bodyPr>
            <a:normAutofit fontScale="90000"/>
          </a:bodyPr>
          <a:lstStyle/>
          <a:p>
            <a:pPr algn="ctr"/>
            <a:r>
              <a:rPr lang="es-ES" dirty="0" smtClean="0"/>
              <a:t>Junior </a:t>
            </a:r>
            <a:r>
              <a:rPr lang="es-ES" dirty="0" err="1" smtClean="0"/>
              <a:t>European</a:t>
            </a:r>
            <a:r>
              <a:rPr lang="es-ES" dirty="0" smtClean="0"/>
              <a:t> </a:t>
            </a:r>
            <a:r>
              <a:rPr lang="es-ES" dirty="0" err="1" smtClean="0"/>
              <a:t>Language</a:t>
            </a:r>
            <a:r>
              <a:rPr lang="es-ES" dirty="0" smtClean="0"/>
              <a:t> Portfolio(</a:t>
            </a:r>
            <a:r>
              <a:rPr lang="es-ES" dirty="0" err="1" smtClean="0"/>
              <a:t>Part</a:t>
            </a:r>
            <a:r>
              <a:rPr lang="es-ES" dirty="0" smtClean="0"/>
              <a:t> 2)</a:t>
            </a:r>
            <a:endParaRPr lang="es-ES" dirty="0"/>
          </a:p>
        </p:txBody>
      </p:sp>
      <p:sp>
        <p:nvSpPr>
          <p:cNvPr id="3" name="2 Marcador de contenido"/>
          <p:cNvSpPr>
            <a:spLocks noGrp="1"/>
          </p:cNvSpPr>
          <p:nvPr>
            <p:ph idx="1"/>
          </p:nvPr>
        </p:nvSpPr>
        <p:spPr>
          <a:xfrm>
            <a:off x="457200" y="2208232"/>
            <a:ext cx="8229600" cy="4389120"/>
          </a:xfrm>
        </p:spPr>
        <p:txBody>
          <a:bodyPr>
            <a:normAutofit fontScale="77500" lnSpcReduction="20000"/>
          </a:bodyPr>
          <a:lstStyle/>
          <a:p>
            <a:pPr>
              <a:buNone/>
            </a:pPr>
            <a:endParaRPr lang="es-ES" dirty="0" smtClean="0"/>
          </a:p>
          <a:p>
            <a:r>
              <a:rPr lang="en-US" dirty="0" smtClean="0"/>
              <a:t>Recognize important words in a story or song (penguin, shark, crab…)</a:t>
            </a:r>
            <a:endParaRPr lang="es-ES" dirty="0" smtClean="0"/>
          </a:p>
          <a:p>
            <a:pPr>
              <a:buNone/>
            </a:pPr>
            <a:r>
              <a:rPr lang="en-US" dirty="0" smtClean="0"/>
              <a:t> </a:t>
            </a:r>
            <a:endParaRPr lang="es-ES" dirty="0" smtClean="0"/>
          </a:p>
          <a:p>
            <a:r>
              <a:rPr lang="en-US" dirty="0" smtClean="0"/>
              <a:t>Use a game or rhyme to help themselves remember words</a:t>
            </a:r>
            <a:endParaRPr lang="es-ES" dirty="0" smtClean="0"/>
          </a:p>
          <a:p>
            <a:pPr>
              <a:buNone/>
            </a:pPr>
            <a:r>
              <a:rPr lang="en-US" dirty="0" smtClean="0"/>
              <a:t> </a:t>
            </a:r>
            <a:endParaRPr lang="es-ES" dirty="0" smtClean="0"/>
          </a:p>
          <a:p>
            <a:r>
              <a:rPr lang="en-US" dirty="0" smtClean="0"/>
              <a:t>Work with a friend to make up a role play</a:t>
            </a:r>
            <a:endParaRPr lang="es-ES" dirty="0" smtClean="0"/>
          </a:p>
          <a:p>
            <a:pPr>
              <a:buNone/>
            </a:pPr>
            <a:r>
              <a:rPr lang="en-US" dirty="0" smtClean="0"/>
              <a:t> </a:t>
            </a:r>
            <a:endParaRPr lang="es-ES" dirty="0" smtClean="0"/>
          </a:p>
          <a:p>
            <a:r>
              <a:rPr lang="en-US" dirty="0" smtClean="0"/>
              <a:t>Use gesture or dramatization to show I understand</a:t>
            </a:r>
            <a:endParaRPr lang="es-ES" dirty="0" smtClean="0"/>
          </a:p>
          <a:p>
            <a:pPr>
              <a:buNone/>
            </a:pPr>
            <a:r>
              <a:rPr lang="en-US" dirty="0" smtClean="0"/>
              <a:t> </a:t>
            </a:r>
            <a:endParaRPr lang="es-ES" dirty="0" smtClean="0"/>
          </a:p>
          <a:p>
            <a:r>
              <a:rPr lang="en-US" dirty="0" smtClean="0"/>
              <a:t>Look at the face of the person speaking to them and listen attentively</a:t>
            </a:r>
            <a:endParaRPr lang="es-ES" dirty="0" smtClean="0"/>
          </a:p>
          <a:p>
            <a:pPr>
              <a:buNone/>
            </a:pPr>
            <a:r>
              <a:rPr lang="en-US" dirty="0" smtClean="0"/>
              <a:t> </a:t>
            </a:r>
            <a:endParaRPr lang="es-ES" dirty="0" smtClean="0"/>
          </a:p>
          <a:p>
            <a:r>
              <a:rPr lang="es-ES" dirty="0" err="1" smtClean="0"/>
              <a:t>Label</a:t>
            </a:r>
            <a:r>
              <a:rPr lang="es-ES" dirty="0" smtClean="0"/>
              <a:t> </a:t>
            </a:r>
            <a:r>
              <a:rPr lang="es-ES" dirty="0" err="1" smtClean="0"/>
              <a:t>animals</a:t>
            </a:r>
            <a:endParaRPr lang="es-ES" dirty="0" smtClean="0"/>
          </a:p>
          <a:p>
            <a:pPr>
              <a:buNone/>
            </a:pPr>
            <a:r>
              <a:rPr lang="es-ES" dirty="0" smtClean="0"/>
              <a:t> </a:t>
            </a:r>
          </a:p>
          <a:p>
            <a:r>
              <a:rPr lang="es-ES" dirty="0" smtClean="0"/>
              <a:t>Categorice </a:t>
            </a:r>
            <a:r>
              <a:rPr lang="es-ES" dirty="0" err="1" smtClean="0"/>
              <a:t>animals</a:t>
            </a:r>
            <a:endParaRPr lang="es-ES" dirty="0" smtClean="0"/>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17848"/>
            <a:ext cx="8229600" cy="1143000"/>
          </a:xfrm>
        </p:spPr>
        <p:txBody>
          <a:bodyPr>
            <a:normAutofit fontScale="90000"/>
          </a:bodyPr>
          <a:lstStyle/>
          <a:p>
            <a:pPr algn="ctr"/>
            <a:r>
              <a:rPr lang="es-ES" dirty="0" err="1" smtClean="0"/>
              <a:t>Objectives</a:t>
            </a:r>
            <a:r>
              <a:rPr lang="es-ES" dirty="0" smtClean="0"/>
              <a:t> </a:t>
            </a:r>
            <a:r>
              <a:rPr lang="es-ES" dirty="0" err="1" smtClean="0"/>
              <a:t>from</a:t>
            </a:r>
            <a:r>
              <a:rPr lang="es-ES" dirty="0" smtClean="0"/>
              <a:t> </a:t>
            </a:r>
            <a:r>
              <a:rPr lang="es-ES" dirty="0" err="1" smtClean="0"/>
              <a:t>the</a:t>
            </a:r>
            <a:r>
              <a:rPr lang="es-ES" dirty="0" smtClean="0"/>
              <a:t> "</a:t>
            </a:r>
            <a:r>
              <a:rPr lang="es-ES" dirty="0" err="1" smtClean="0"/>
              <a:t>Castille</a:t>
            </a:r>
            <a:r>
              <a:rPr lang="es-ES" dirty="0" smtClean="0"/>
              <a:t> &amp; León " </a:t>
            </a:r>
            <a:r>
              <a:rPr lang="es-ES" dirty="0" err="1" smtClean="0"/>
              <a:t>Official</a:t>
            </a:r>
            <a:r>
              <a:rPr lang="es-ES" dirty="0" smtClean="0"/>
              <a:t> </a:t>
            </a:r>
            <a:r>
              <a:rPr lang="es-ES" dirty="0" err="1" smtClean="0"/>
              <a:t>curriculum</a:t>
            </a:r>
            <a:r>
              <a:rPr lang="es-ES" dirty="0" smtClean="0"/>
              <a:t> (</a:t>
            </a:r>
            <a:r>
              <a:rPr lang="es-ES" dirty="0" err="1" smtClean="0"/>
              <a:t>Part</a:t>
            </a:r>
            <a:r>
              <a:rPr lang="es-ES" dirty="0" smtClean="0"/>
              <a:t> 1)</a:t>
            </a:r>
            <a:endParaRPr lang="es-ES" dirty="0"/>
          </a:p>
        </p:txBody>
      </p:sp>
      <p:sp>
        <p:nvSpPr>
          <p:cNvPr id="3" name="2 Marcador de contenido"/>
          <p:cNvSpPr>
            <a:spLocks noGrp="1"/>
          </p:cNvSpPr>
          <p:nvPr>
            <p:ph idx="1"/>
          </p:nvPr>
        </p:nvSpPr>
        <p:spPr>
          <a:xfrm>
            <a:off x="457200" y="2496264"/>
            <a:ext cx="8229600" cy="3597032"/>
          </a:xfrm>
        </p:spPr>
        <p:txBody>
          <a:bodyPr>
            <a:normAutofit/>
          </a:bodyPr>
          <a:lstStyle/>
          <a:p>
            <a:r>
              <a:rPr lang="en-US" dirty="0" smtClean="0"/>
              <a:t>Association of oral information to images on identification and sequencing activities by using the foreign language.</a:t>
            </a:r>
          </a:p>
          <a:p>
            <a:r>
              <a:rPr lang="en-US" dirty="0" smtClean="0"/>
              <a:t>Understand, reproduce and recreate some literary texts showing attitudes of enjoyment and interest to them.</a:t>
            </a:r>
          </a:p>
          <a:p>
            <a:r>
              <a:rPr lang="en-US" dirty="0" smtClean="0"/>
              <a:t>Participate in sound games (songs), reproducing sound groups, words or brief oral texts in English.</a:t>
            </a:r>
            <a:endParaRPr lang="es-ES" dirty="0" smtClean="0"/>
          </a:p>
          <a:p>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89856"/>
            <a:ext cx="8229600" cy="1143000"/>
          </a:xfrm>
        </p:spPr>
        <p:txBody>
          <a:bodyPr>
            <a:normAutofit fontScale="90000"/>
          </a:bodyPr>
          <a:lstStyle/>
          <a:p>
            <a:pPr algn="ctr"/>
            <a:r>
              <a:rPr lang="es-ES" dirty="0" err="1" smtClean="0"/>
              <a:t>Objectives</a:t>
            </a:r>
            <a:r>
              <a:rPr lang="es-ES" dirty="0" smtClean="0"/>
              <a:t> </a:t>
            </a:r>
            <a:r>
              <a:rPr lang="es-ES" dirty="0" err="1" smtClean="0"/>
              <a:t>from</a:t>
            </a:r>
            <a:r>
              <a:rPr lang="es-ES" dirty="0" smtClean="0"/>
              <a:t> </a:t>
            </a:r>
            <a:r>
              <a:rPr lang="es-ES" dirty="0" err="1" smtClean="0"/>
              <a:t>the</a:t>
            </a:r>
            <a:r>
              <a:rPr lang="es-ES" dirty="0" smtClean="0"/>
              <a:t> "</a:t>
            </a:r>
            <a:r>
              <a:rPr lang="es-ES" dirty="0" err="1" smtClean="0"/>
              <a:t>Castille</a:t>
            </a:r>
            <a:r>
              <a:rPr lang="es-ES" dirty="0" smtClean="0"/>
              <a:t> &amp; León " </a:t>
            </a:r>
            <a:r>
              <a:rPr lang="es-ES" dirty="0" err="1" smtClean="0"/>
              <a:t>Official</a:t>
            </a:r>
            <a:r>
              <a:rPr lang="es-ES" dirty="0" smtClean="0"/>
              <a:t> </a:t>
            </a:r>
            <a:r>
              <a:rPr lang="es-ES" dirty="0" err="1" smtClean="0"/>
              <a:t>curriculum</a:t>
            </a:r>
            <a:r>
              <a:rPr lang="es-ES" dirty="0" smtClean="0"/>
              <a:t> (</a:t>
            </a:r>
            <a:r>
              <a:rPr lang="es-ES" dirty="0" err="1" smtClean="0"/>
              <a:t>Part</a:t>
            </a:r>
            <a:r>
              <a:rPr lang="es-ES" dirty="0" smtClean="0"/>
              <a:t> 2)</a:t>
            </a:r>
            <a:endParaRPr lang="es-ES" dirty="0"/>
          </a:p>
        </p:txBody>
      </p:sp>
      <p:sp>
        <p:nvSpPr>
          <p:cNvPr id="3" name="2 Marcador de contenido"/>
          <p:cNvSpPr>
            <a:spLocks noGrp="1"/>
          </p:cNvSpPr>
          <p:nvPr>
            <p:ph idx="1"/>
          </p:nvPr>
        </p:nvSpPr>
        <p:spPr>
          <a:xfrm>
            <a:off x="457200" y="2583552"/>
            <a:ext cx="8229600" cy="4013800"/>
          </a:xfrm>
        </p:spPr>
        <p:txBody>
          <a:bodyPr>
            <a:normAutofit/>
          </a:bodyPr>
          <a:lstStyle/>
          <a:p>
            <a:r>
              <a:rPr lang="en-US" dirty="0" smtClean="0"/>
              <a:t>Dramatization of fiction and narrative texts and express enjoyment and interest in using linguistic and </a:t>
            </a:r>
            <a:r>
              <a:rPr lang="en-US" dirty="0" err="1" smtClean="0"/>
              <a:t>extralinguistic</a:t>
            </a:r>
            <a:r>
              <a:rPr lang="en-US" dirty="0" smtClean="0"/>
              <a:t> resources.</a:t>
            </a:r>
          </a:p>
          <a:p>
            <a:r>
              <a:rPr lang="en-US" dirty="0" smtClean="0"/>
              <a:t>Listening and understanding  brief stories &amp; tales as  resources of pleasure and</a:t>
            </a:r>
            <a:br>
              <a:rPr lang="en-US" dirty="0" smtClean="0"/>
            </a:br>
            <a:r>
              <a:rPr lang="en-US" dirty="0" smtClean="0"/>
              <a:t>learning of the English language.</a:t>
            </a:r>
          </a:p>
          <a:p>
            <a:r>
              <a:rPr lang="en-US" dirty="0" smtClean="0"/>
              <a:t>Understand the information they receive from others, participate with interest and respect in the different situations of social interaction.</a:t>
            </a: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Final </a:t>
            </a:r>
            <a:r>
              <a:rPr lang="es-ES" dirty="0" err="1" smtClean="0"/>
              <a:t>task</a:t>
            </a:r>
            <a:endParaRPr lang="es-ES" dirty="0"/>
          </a:p>
        </p:txBody>
      </p:sp>
      <p:sp>
        <p:nvSpPr>
          <p:cNvPr id="3" name="2 Marcador de contenido"/>
          <p:cNvSpPr>
            <a:spLocks noGrp="1"/>
          </p:cNvSpPr>
          <p:nvPr>
            <p:ph idx="1"/>
          </p:nvPr>
        </p:nvSpPr>
        <p:spPr/>
        <p:txBody>
          <a:bodyPr/>
          <a:lstStyle/>
          <a:p>
            <a:r>
              <a:rPr lang="es-ES" dirty="0" err="1" smtClean="0"/>
              <a:t>Dramatize</a:t>
            </a:r>
            <a:r>
              <a:rPr lang="es-ES" dirty="0" smtClean="0"/>
              <a:t> “</a:t>
            </a:r>
            <a:r>
              <a:rPr lang="es-ES" dirty="0" err="1" smtClean="0"/>
              <a:t>Deep</a:t>
            </a:r>
            <a:r>
              <a:rPr lang="es-ES" dirty="0" smtClean="0"/>
              <a:t>, </a:t>
            </a:r>
            <a:r>
              <a:rPr lang="es-ES" dirty="0" err="1" smtClean="0"/>
              <a:t>deep</a:t>
            </a:r>
            <a:r>
              <a:rPr lang="es-ES" dirty="0" smtClean="0"/>
              <a:t> </a:t>
            </a:r>
            <a:r>
              <a:rPr lang="es-ES" dirty="0" err="1" smtClean="0"/>
              <a:t>under</a:t>
            </a:r>
            <a:r>
              <a:rPr lang="es-ES" dirty="0" smtClean="0"/>
              <a:t> </a:t>
            </a:r>
            <a:r>
              <a:rPr lang="es-ES" dirty="0" err="1" smtClean="0"/>
              <a:t>the</a:t>
            </a:r>
            <a:r>
              <a:rPr lang="es-ES" dirty="0" smtClean="0"/>
              <a:t> sea.”</a:t>
            </a:r>
          </a:p>
          <a:p>
            <a:pPr>
              <a:buNone/>
            </a:pPr>
            <a:r>
              <a:rPr lang="es-ES" sz="2800" i="1" dirty="0" err="1" smtClean="0"/>
              <a:t>Respect</a:t>
            </a:r>
            <a:r>
              <a:rPr lang="es-ES" sz="2800" i="1" dirty="0" smtClean="0"/>
              <a:t> </a:t>
            </a:r>
            <a:r>
              <a:rPr lang="es-ES" sz="2800" i="1" dirty="0" err="1" smtClean="0"/>
              <a:t>turns</a:t>
            </a:r>
            <a:r>
              <a:rPr lang="es-ES" sz="2800" i="1" dirty="0" smtClean="0"/>
              <a:t> and </a:t>
            </a:r>
            <a:r>
              <a:rPr lang="es-ES" sz="2800" i="1" dirty="0" err="1" smtClean="0"/>
              <a:t>identify</a:t>
            </a:r>
            <a:r>
              <a:rPr lang="es-ES" sz="2800" i="1" dirty="0" smtClean="0"/>
              <a:t> roles and </a:t>
            </a:r>
            <a:r>
              <a:rPr lang="es-ES" sz="2800" i="1" dirty="0" err="1" smtClean="0"/>
              <a:t>perform</a:t>
            </a:r>
            <a:r>
              <a:rPr lang="es-ES" sz="2800" i="1" dirty="0" smtClean="0"/>
              <a:t> as </a:t>
            </a:r>
            <a:r>
              <a:rPr lang="es-ES" sz="2800" i="1" dirty="0" err="1" smtClean="0"/>
              <a:t>they</a:t>
            </a:r>
            <a:r>
              <a:rPr lang="es-ES" sz="2800" i="1" dirty="0" smtClean="0"/>
              <a:t> are </a:t>
            </a:r>
            <a:r>
              <a:rPr lang="es-ES" sz="2800" i="1" dirty="0" err="1" smtClean="0"/>
              <a:t>one</a:t>
            </a:r>
            <a:r>
              <a:rPr lang="es-ES" sz="2800" i="1" dirty="0" smtClean="0"/>
              <a:t> of </a:t>
            </a:r>
            <a:r>
              <a:rPr lang="es-ES" sz="2800" i="1" dirty="0" err="1" smtClean="0"/>
              <a:t>the</a:t>
            </a:r>
            <a:r>
              <a:rPr lang="es-ES" sz="2800" i="1" dirty="0" smtClean="0"/>
              <a:t> </a:t>
            </a:r>
            <a:r>
              <a:rPr lang="es-ES" sz="2800" i="1" dirty="0" err="1" smtClean="0"/>
              <a:t>animals</a:t>
            </a:r>
            <a:r>
              <a:rPr lang="es-ES" sz="2800" i="1" dirty="0" smtClean="0"/>
              <a:t> </a:t>
            </a:r>
            <a:r>
              <a:rPr lang="es-ES" sz="2800" i="1" dirty="0" err="1" smtClean="0"/>
              <a:t>presented</a:t>
            </a:r>
            <a:r>
              <a:rPr lang="es-ES" sz="2800" i="1" dirty="0" smtClean="0"/>
              <a:t> in “</a:t>
            </a:r>
            <a:r>
              <a:rPr lang="es-ES" sz="2800" i="1" dirty="0" err="1" smtClean="0"/>
              <a:t>Deep</a:t>
            </a:r>
            <a:r>
              <a:rPr lang="es-ES" sz="2800" i="1" dirty="0" smtClean="0"/>
              <a:t>, </a:t>
            </a:r>
            <a:r>
              <a:rPr lang="es-ES" sz="2800" i="1" dirty="0" err="1" smtClean="0"/>
              <a:t>deep</a:t>
            </a:r>
            <a:r>
              <a:rPr lang="es-ES" sz="2800" i="1" dirty="0" smtClean="0"/>
              <a:t> </a:t>
            </a:r>
            <a:r>
              <a:rPr lang="es-ES" sz="2800" i="1" dirty="0" err="1" smtClean="0"/>
              <a:t>under</a:t>
            </a:r>
            <a:r>
              <a:rPr lang="es-ES" sz="2800" i="1" dirty="0" smtClean="0"/>
              <a:t> </a:t>
            </a:r>
            <a:r>
              <a:rPr lang="es-ES" sz="2800" i="1" dirty="0" err="1" smtClean="0"/>
              <a:t>the</a:t>
            </a:r>
            <a:r>
              <a:rPr lang="es-ES" sz="2800" i="1" dirty="0" smtClean="0"/>
              <a:t> sea” </a:t>
            </a:r>
            <a:r>
              <a:rPr lang="es-ES" sz="2800" i="1" dirty="0" err="1" smtClean="0"/>
              <a:t>story</a:t>
            </a:r>
            <a:r>
              <a:rPr lang="es-ES" sz="2800" i="1" dirty="0" smtClean="0"/>
              <a:t>. </a:t>
            </a:r>
          </a:p>
          <a:p>
            <a:endParaRPr lang="es-ES" dirty="0"/>
          </a:p>
        </p:txBody>
      </p:sp>
      <p:pic>
        <p:nvPicPr>
          <p:cNvPr id="1026" name="Picture 2" descr="C:\Users\Jorge Velarde\Desktop\3º Primaria 1º Cuatrimestre\sk.jpg"/>
          <p:cNvPicPr>
            <a:picLocks noChangeAspect="1" noChangeArrowheads="1"/>
          </p:cNvPicPr>
          <p:nvPr/>
        </p:nvPicPr>
        <p:blipFill>
          <a:blip r:embed="rId2" cstate="print"/>
          <a:srcRect/>
          <a:stretch>
            <a:fillRect/>
          </a:stretch>
        </p:blipFill>
        <p:spPr bwMode="auto">
          <a:xfrm>
            <a:off x="3419872" y="3789040"/>
            <a:ext cx="2160240" cy="286435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1143000"/>
          </a:xfrm>
        </p:spPr>
        <p:txBody>
          <a:bodyPr/>
          <a:lstStyle/>
          <a:p>
            <a:pPr algn="ctr"/>
            <a:r>
              <a:rPr lang="es-ES" dirty="0" err="1" smtClean="0"/>
              <a:t>Subtasks</a:t>
            </a:r>
            <a:endParaRPr lang="es-ES" dirty="0"/>
          </a:p>
        </p:txBody>
      </p:sp>
      <p:sp>
        <p:nvSpPr>
          <p:cNvPr id="3" name="2 Marcador de contenido"/>
          <p:cNvSpPr>
            <a:spLocks noGrp="1"/>
          </p:cNvSpPr>
          <p:nvPr>
            <p:ph idx="1"/>
          </p:nvPr>
        </p:nvSpPr>
        <p:spPr/>
        <p:txBody>
          <a:bodyPr>
            <a:normAutofit fontScale="77500" lnSpcReduction="20000"/>
          </a:bodyPr>
          <a:lstStyle/>
          <a:p>
            <a:pPr>
              <a:buNone/>
            </a:pPr>
            <a:r>
              <a:rPr lang="es-ES" dirty="0" err="1" smtClean="0"/>
              <a:t>Due</a:t>
            </a:r>
            <a:r>
              <a:rPr lang="es-ES" dirty="0" smtClean="0"/>
              <a:t> </a:t>
            </a:r>
            <a:r>
              <a:rPr lang="es-ES" dirty="0" err="1" smtClean="0"/>
              <a:t>to</a:t>
            </a:r>
            <a:r>
              <a:rPr lang="es-ES" dirty="0" smtClean="0"/>
              <a:t> </a:t>
            </a:r>
            <a:r>
              <a:rPr lang="es-ES" dirty="0" err="1" smtClean="0"/>
              <a:t>get</a:t>
            </a:r>
            <a:r>
              <a:rPr lang="es-ES" dirty="0" smtClean="0"/>
              <a:t> </a:t>
            </a:r>
            <a:r>
              <a:rPr lang="es-ES" dirty="0" err="1" smtClean="0"/>
              <a:t>the</a:t>
            </a:r>
            <a:r>
              <a:rPr lang="es-ES" dirty="0" smtClean="0"/>
              <a:t> final </a:t>
            </a:r>
            <a:r>
              <a:rPr lang="es-ES" dirty="0" err="1" smtClean="0"/>
              <a:t>task</a:t>
            </a:r>
            <a:r>
              <a:rPr lang="es-ES" dirty="0" smtClean="0"/>
              <a:t> </a:t>
            </a:r>
            <a:r>
              <a:rPr lang="es-ES" dirty="0" err="1" smtClean="0"/>
              <a:t>we</a:t>
            </a:r>
            <a:r>
              <a:rPr lang="es-ES" dirty="0" smtClean="0"/>
              <a:t> are </a:t>
            </a:r>
            <a:r>
              <a:rPr lang="es-ES" dirty="0" err="1" smtClean="0"/>
              <a:t>going</a:t>
            </a:r>
            <a:r>
              <a:rPr lang="es-ES" dirty="0" smtClean="0"/>
              <a:t> </a:t>
            </a:r>
            <a:r>
              <a:rPr lang="es-ES" dirty="0" err="1" smtClean="0"/>
              <a:t>to</a:t>
            </a:r>
            <a:r>
              <a:rPr lang="es-ES" dirty="0" smtClean="0"/>
              <a:t> </a:t>
            </a:r>
            <a:r>
              <a:rPr lang="es-ES" dirty="0" err="1" smtClean="0"/>
              <a:t>develop</a:t>
            </a:r>
            <a:r>
              <a:rPr lang="es-ES" dirty="0" smtClean="0"/>
              <a:t> </a:t>
            </a:r>
            <a:r>
              <a:rPr lang="es-ES" dirty="0" err="1" smtClean="0"/>
              <a:t>the</a:t>
            </a:r>
            <a:r>
              <a:rPr lang="es-ES" dirty="0" smtClean="0"/>
              <a:t> </a:t>
            </a:r>
            <a:r>
              <a:rPr lang="es-ES" dirty="0" err="1" smtClean="0"/>
              <a:t>following</a:t>
            </a:r>
            <a:r>
              <a:rPr lang="es-ES" dirty="0" smtClean="0"/>
              <a:t> </a:t>
            </a:r>
            <a:r>
              <a:rPr lang="es-ES" dirty="0" err="1" smtClean="0"/>
              <a:t>subtasks</a:t>
            </a:r>
            <a:r>
              <a:rPr lang="es-ES" dirty="0" smtClean="0"/>
              <a:t>:</a:t>
            </a:r>
          </a:p>
          <a:p>
            <a:pPr>
              <a:buNone/>
            </a:pPr>
            <a:endParaRPr lang="es-ES" dirty="0" smtClean="0"/>
          </a:p>
          <a:p>
            <a:r>
              <a:rPr lang="es-ES" dirty="0" err="1" smtClean="0"/>
              <a:t>First</a:t>
            </a:r>
            <a:r>
              <a:rPr lang="es-ES" dirty="0" smtClean="0"/>
              <a:t>: </a:t>
            </a:r>
            <a:r>
              <a:rPr lang="en-GB" dirty="0" smtClean="0"/>
              <a:t>Recognize the different kinds of aquatic animals (fish, shark, crab) and sing “Under the sea”.</a:t>
            </a:r>
          </a:p>
          <a:p>
            <a:pPr>
              <a:buNone/>
            </a:pPr>
            <a:endParaRPr lang="es-ES" dirty="0" smtClean="0"/>
          </a:p>
          <a:p>
            <a:r>
              <a:rPr lang="es-ES" dirty="0" err="1" smtClean="0"/>
              <a:t>Second</a:t>
            </a:r>
            <a:r>
              <a:rPr lang="es-ES" dirty="0" smtClean="0"/>
              <a:t>: </a:t>
            </a:r>
            <a:r>
              <a:rPr lang="es-ES" dirty="0" err="1" smtClean="0"/>
              <a:t>Learn</a:t>
            </a:r>
            <a:r>
              <a:rPr lang="es-ES" dirty="0" smtClean="0"/>
              <a:t> </a:t>
            </a:r>
            <a:r>
              <a:rPr lang="es-ES" dirty="0" err="1" smtClean="0"/>
              <a:t>to</a:t>
            </a:r>
            <a:r>
              <a:rPr lang="es-ES" dirty="0" smtClean="0"/>
              <a:t> </a:t>
            </a:r>
            <a:r>
              <a:rPr lang="es-ES" dirty="0" err="1" smtClean="0"/>
              <a:t>respect</a:t>
            </a:r>
            <a:r>
              <a:rPr lang="es-ES" dirty="0" smtClean="0"/>
              <a:t> </a:t>
            </a:r>
            <a:r>
              <a:rPr lang="es-ES" dirty="0" err="1" smtClean="0"/>
              <a:t>turns</a:t>
            </a:r>
            <a:r>
              <a:rPr lang="es-ES" dirty="0" smtClean="0"/>
              <a:t> and </a:t>
            </a:r>
            <a:r>
              <a:rPr lang="es-ES" dirty="0" err="1" smtClean="0"/>
              <a:t>the</a:t>
            </a:r>
            <a:r>
              <a:rPr lang="es-ES" dirty="0" smtClean="0"/>
              <a:t> </a:t>
            </a:r>
            <a:r>
              <a:rPr lang="es-ES" dirty="0" err="1" smtClean="0"/>
              <a:t>main</a:t>
            </a:r>
            <a:r>
              <a:rPr lang="es-ES" dirty="0" smtClean="0"/>
              <a:t> </a:t>
            </a:r>
            <a:r>
              <a:rPr lang="es-ES" dirty="0" err="1" smtClean="0"/>
              <a:t>characteristics</a:t>
            </a:r>
            <a:r>
              <a:rPr lang="es-ES" dirty="0" smtClean="0"/>
              <a:t> of </a:t>
            </a:r>
            <a:r>
              <a:rPr lang="es-ES" dirty="0" err="1" smtClean="0"/>
              <a:t>the</a:t>
            </a:r>
            <a:r>
              <a:rPr lang="es-ES" dirty="0" smtClean="0"/>
              <a:t> </a:t>
            </a:r>
            <a:r>
              <a:rPr lang="es-ES" dirty="0" err="1" smtClean="0"/>
              <a:t>animals</a:t>
            </a:r>
            <a:r>
              <a:rPr lang="es-ES" dirty="0" smtClean="0"/>
              <a:t> </a:t>
            </a:r>
            <a:r>
              <a:rPr lang="es-ES" dirty="0" err="1" smtClean="0"/>
              <a:t>presented</a:t>
            </a:r>
            <a:r>
              <a:rPr lang="es-ES" dirty="0" smtClean="0"/>
              <a:t> in </a:t>
            </a:r>
            <a:r>
              <a:rPr lang="es-ES" dirty="0" err="1" smtClean="0"/>
              <a:t>the</a:t>
            </a:r>
            <a:r>
              <a:rPr lang="es-ES" dirty="0" smtClean="0"/>
              <a:t> </a:t>
            </a:r>
            <a:r>
              <a:rPr lang="es-ES" dirty="0" err="1" smtClean="0"/>
              <a:t>story</a:t>
            </a:r>
            <a:r>
              <a:rPr lang="es-ES" dirty="0" smtClean="0"/>
              <a:t> </a:t>
            </a:r>
            <a:r>
              <a:rPr lang="es-ES" dirty="0" err="1" smtClean="0"/>
              <a:t>through</a:t>
            </a:r>
            <a:r>
              <a:rPr lang="es-ES" dirty="0" smtClean="0"/>
              <a:t> </a:t>
            </a:r>
            <a:r>
              <a:rPr lang="es-ES" dirty="0" err="1" smtClean="0"/>
              <a:t>an</a:t>
            </a:r>
            <a:r>
              <a:rPr lang="es-ES" dirty="0" smtClean="0"/>
              <a:t> </a:t>
            </a:r>
            <a:r>
              <a:rPr lang="es-ES" dirty="0" err="1" smtClean="0"/>
              <a:t>istructional</a:t>
            </a:r>
            <a:r>
              <a:rPr lang="es-ES" dirty="0" smtClean="0"/>
              <a:t> </a:t>
            </a:r>
            <a:r>
              <a:rPr lang="es-ES" dirty="0" err="1" smtClean="0"/>
              <a:t>board</a:t>
            </a:r>
            <a:r>
              <a:rPr lang="es-ES" dirty="0" smtClean="0"/>
              <a:t> </a:t>
            </a:r>
            <a:r>
              <a:rPr lang="es-ES" dirty="0" err="1" smtClean="0"/>
              <a:t>game</a:t>
            </a:r>
            <a:r>
              <a:rPr lang="es-ES" dirty="0" smtClean="0"/>
              <a:t>.</a:t>
            </a:r>
          </a:p>
          <a:p>
            <a:pPr>
              <a:buNone/>
            </a:pPr>
            <a:endParaRPr lang="es-ES" dirty="0" smtClean="0"/>
          </a:p>
          <a:p>
            <a:r>
              <a:rPr lang="es-ES" dirty="0" err="1" smtClean="0"/>
              <a:t>Third</a:t>
            </a:r>
            <a:r>
              <a:rPr lang="es-ES" dirty="0" smtClean="0"/>
              <a:t>: </a:t>
            </a:r>
            <a:r>
              <a:rPr lang="es-ES" dirty="0" err="1" smtClean="0"/>
              <a:t>Perform</a:t>
            </a:r>
            <a:r>
              <a:rPr lang="es-ES" dirty="0" smtClean="0"/>
              <a:t> </a:t>
            </a:r>
            <a:r>
              <a:rPr lang="es-ES" dirty="0" err="1" smtClean="0"/>
              <a:t>the</a:t>
            </a:r>
            <a:r>
              <a:rPr lang="es-ES" dirty="0" smtClean="0"/>
              <a:t> </a:t>
            </a:r>
            <a:r>
              <a:rPr lang="es-ES" dirty="0" err="1" smtClean="0"/>
              <a:t>animals</a:t>
            </a:r>
            <a:r>
              <a:rPr lang="es-ES" dirty="0" smtClean="0"/>
              <a:t> </a:t>
            </a:r>
            <a:r>
              <a:rPr lang="es-ES" dirty="0" err="1" smtClean="0"/>
              <a:t>presented</a:t>
            </a:r>
            <a:r>
              <a:rPr lang="es-ES" dirty="0" smtClean="0"/>
              <a:t> in </a:t>
            </a:r>
            <a:r>
              <a:rPr lang="es-ES" dirty="0" err="1" smtClean="0"/>
              <a:t>the</a:t>
            </a:r>
            <a:r>
              <a:rPr lang="es-ES" dirty="0" smtClean="0"/>
              <a:t> </a:t>
            </a:r>
            <a:r>
              <a:rPr lang="es-ES" dirty="0" err="1" smtClean="0"/>
              <a:t>story</a:t>
            </a:r>
            <a:r>
              <a:rPr lang="es-ES" dirty="0" smtClean="0"/>
              <a:t>. </a:t>
            </a:r>
          </a:p>
          <a:p>
            <a:pPr>
              <a:buNone/>
            </a:pPr>
            <a:endParaRPr lang="es-ES" dirty="0" smtClean="0"/>
          </a:p>
          <a:p>
            <a:r>
              <a:rPr lang="es-ES" dirty="0" err="1" smtClean="0"/>
              <a:t>Fourth</a:t>
            </a:r>
            <a:r>
              <a:rPr lang="es-ES" dirty="0" smtClean="0"/>
              <a:t>: </a:t>
            </a:r>
            <a:r>
              <a:rPr lang="es-ES" dirty="0" err="1" smtClean="0"/>
              <a:t>Acquire</a:t>
            </a:r>
            <a:r>
              <a:rPr lang="es-ES" dirty="0" smtClean="0"/>
              <a:t> </a:t>
            </a:r>
            <a:r>
              <a:rPr lang="es-ES" dirty="0" err="1" smtClean="0"/>
              <a:t>basic</a:t>
            </a:r>
            <a:r>
              <a:rPr lang="es-ES" dirty="0" smtClean="0"/>
              <a:t> </a:t>
            </a:r>
            <a:r>
              <a:rPr lang="es-ES" dirty="0" err="1" smtClean="0"/>
              <a:t>knowledge</a:t>
            </a:r>
            <a:r>
              <a:rPr lang="es-ES" dirty="0" smtClean="0"/>
              <a:t> of </a:t>
            </a:r>
            <a:r>
              <a:rPr lang="es-ES" dirty="0" err="1" smtClean="0"/>
              <a:t>food</a:t>
            </a:r>
            <a:r>
              <a:rPr lang="es-ES" dirty="0" smtClean="0"/>
              <a:t> </a:t>
            </a:r>
            <a:r>
              <a:rPr lang="es-ES" dirty="0" err="1" smtClean="0"/>
              <a:t>chain</a:t>
            </a:r>
            <a:r>
              <a:rPr lang="es-ES" dirty="0" smtClean="0"/>
              <a:t> </a:t>
            </a:r>
            <a:r>
              <a:rPr lang="es-ES" dirty="0" err="1" smtClean="0"/>
              <a:t>trough</a:t>
            </a:r>
            <a:r>
              <a:rPr lang="es-ES" dirty="0" smtClean="0"/>
              <a:t> </a:t>
            </a:r>
            <a:r>
              <a:rPr lang="es-ES" dirty="0" err="1" smtClean="0"/>
              <a:t>the</a:t>
            </a:r>
            <a:r>
              <a:rPr lang="es-ES" dirty="0" smtClean="0"/>
              <a:t> </a:t>
            </a:r>
            <a:r>
              <a:rPr lang="es-ES" dirty="0" err="1" smtClean="0"/>
              <a:t>play</a:t>
            </a:r>
            <a:r>
              <a:rPr lang="es-ES" dirty="0" smtClean="0"/>
              <a:t>.</a:t>
            </a:r>
          </a:p>
          <a:p>
            <a:endParaRPr lang="es-ES" dirty="0" smtClean="0"/>
          </a:p>
          <a:p>
            <a:r>
              <a:rPr lang="es-ES" dirty="0" err="1" smtClean="0"/>
              <a:t>Fifth</a:t>
            </a:r>
            <a:r>
              <a:rPr lang="es-ES" dirty="0" smtClean="0"/>
              <a:t>: </a:t>
            </a:r>
            <a:r>
              <a:rPr lang="es-ES" dirty="0" err="1" smtClean="0"/>
              <a:t>Follow</a:t>
            </a:r>
            <a:r>
              <a:rPr lang="es-ES" dirty="0" smtClean="0"/>
              <a:t>, </a:t>
            </a:r>
            <a:r>
              <a:rPr lang="es-ES" dirty="0" err="1" smtClean="0"/>
              <a:t>read</a:t>
            </a:r>
            <a:r>
              <a:rPr lang="es-ES" dirty="0" smtClean="0"/>
              <a:t> and </a:t>
            </a:r>
            <a:r>
              <a:rPr lang="es-ES" dirty="0" err="1" smtClean="0"/>
              <a:t>understand</a:t>
            </a:r>
            <a:r>
              <a:rPr lang="es-ES" dirty="0" smtClean="0"/>
              <a:t> </a:t>
            </a:r>
            <a:r>
              <a:rPr lang="es-ES" dirty="0" err="1" smtClean="0"/>
              <a:t>the</a:t>
            </a:r>
            <a:r>
              <a:rPr lang="es-ES" dirty="0" smtClean="0"/>
              <a:t> “</a:t>
            </a:r>
            <a:r>
              <a:rPr lang="es-ES" dirty="0" err="1" smtClean="0"/>
              <a:t>Deep</a:t>
            </a:r>
            <a:r>
              <a:rPr lang="es-ES" dirty="0" smtClean="0"/>
              <a:t>, </a:t>
            </a:r>
            <a:r>
              <a:rPr lang="es-ES" dirty="0" err="1" smtClean="0"/>
              <a:t>deep</a:t>
            </a:r>
            <a:r>
              <a:rPr lang="es-ES" dirty="0" smtClean="0"/>
              <a:t> </a:t>
            </a:r>
            <a:r>
              <a:rPr lang="es-ES" dirty="0" err="1" smtClean="0"/>
              <a:t>under</a:t>
            </a:r>
            <a:r>
              <a:rPr lang="es-ES" dirty="0" smtClean="0"/>
              <a:t> </a:t>
            </a:r>
            <a:r>
              <a:rPr lang="es-ES" dirty="0" err="1" smtClean="0"/>
              <a:t>the</a:t>
            </a:r>
            <a:r>
              <a:rPr lang="es-ES" dirty="0" smtClean="0"/>
              <a:t> sea” </a:t>
            </a:r>
            <a:r>
              <a:rPr lang="es-ES" dirty="0" err="1" smtClean="0"/>
              <a:t>story</a:t>
            </a:r>
            <a:r>
              <a:rPr lang="es-ES" dirty="0" smtClean="0"/>
              <a:t>.</a:t>
            </a:r>
          </a:p>
          <a:p>
            <a:pPr>
              <a:buNone/>
            </a:pPr>
            <a:endParaRPr lang="es-ES" dirty="0" smtClean="0"/>
          </a:p>
          <a:p>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1027" name="Picture 3"/>
          <p:cNvPicPr>
            <a:picLocks noGrp="1" noChangeAspect="1" noChangeArrowheads="1"/>
          </p:cNvPicPr>
          <p:nvPr>
            <p:ph idx="1"/>
          </p:nvPr>
        </p:nvPicPr>
        <p:blipFill>
          <a:blip r:embed="rId2" cstate="print"/>
          <a:srcRect/>
          <a:stretch>
            <a:fillRect/>
          </a:stretch>
        </p:blipFill>
        <p:spPr bwMode="auto">
          <a:xfrm>
            <a:off x="-39398" y="0"/>
            <a:ext cx="9183397" cy="6858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fondosytemas.com/wp-content/uploads/happy-bunny-loser.jpg"/>
          <p:cNvPicPr>
            <a:picLocks noChangeAspect="1" noChangeArrowheads="1"/>
          </p:cNvPicPr>
          <p:nvPr/>
        </p:nvPicPr>
        <p:blipFill>
          <a:blip r:embed="rId2" cstate="print"/>
          <a:srcRect/>
          <a:stretch>
            <a:fillRect/>
          </a:stretch>
        </p:blipFill>
        <p:spPr bwMode="auto">
          <a:xfrm>
            <a:off x="0" y="-457200"/>
            <a:ext cx="9753600" cy="7315200"/>
          </a:xfrm>
          <a:prstGeom prst="rect">
            <a:avLst/>
          </a:prstGeom>
          <a:noFill/>
        </p:spPr>
      </p:pic>
      <p:sp>
        <p:nvSpPr>
          <p:cNvPr id="6" name="5 Llamada ovalada"/>
          <p:cNvSpPr/>
          <p:nvPr/>
        </p:nvSpPr>
        <p:spPr>
          <a:xfrm>
            <a:off x="4644008" y="1916832"/>
            <a:ext cx="3816424" cy="201622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effectLst>
                  <a:outerShdw blurRad="38100" dist="38100" dir="2700000" algn="tl">
                    <a:srgbClr val="000000">
                      <a:alpha val="43137"/>
                    </a:srgbClr>
                  </a:outerShdw>
                </a:effectLst>
              </a:rPr>
              <a:t>THANKS FOR YOUR ATTENTION!</a:t>
            </a:r>
            <a:endParaRPr lang="es-ES" sz="2800" dirty="0">
              <a:effectLst>
                <a:outerShdw blurRad="38100" dist="38100" dir="2700000" algn="tl">
                  <a:srgbClr val="000000">
                    <a:alpha val="43137"/>
                  </a:srgbClr>
                </a:outerShdw>
              </a:effectLst>
            </a:endParaRPr>
          </a:p>
        </p:txBody>
      </p:sp>
      <p:sp>
        <p:nvSpPr>
          <p:cNvPr id="7" name="6 Rectángulo redondeado"/>
          <p:cNvSpPr/>
          <p:nvPr/>
        </p:nvSpPr>
        <p:spPr>
          <a:xfrm>
            <a:off x="6120680" y="5373216"/>
            <a:ext cx="3131840" cy="1224136"/>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5400" dirty="0" smtClean="0">
                <a:solidFill>
                  <a:schemeClr val="accent2">
                    <a:lumMod val="75000"/>
                  </a:schemeClr>
                </a:solidFill>
                <a:effectLst>
                  <a:outerShdw blurRad="38100" dist="38100" dir="2700000" algn="tl">
                    <a:srgbClr val="000000">
                      <a:alpha val="43137"/>
                    </a:srgbClr>
                  </a:outerShdw>
                </a:effectLst>
              </a:rPr>
              <a:t>2011</a:t>
            </a:r>
            <a:endParaRPr lang="es-ES" sz="5400"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88640"/>
            <a:ext cx="8229600" cy="866360"/>
          </a:xfrm>
        </p:spPr>
        <p:txBody>
          <a:bodyPr/>
          <a:lstStyle/>
          <a:p>
            <a:pPr algn="ctr"/>
            <a:r>
              <a:rPr lang="es-ES" dirty="0" smtClean="0"/>
              <a:t>INTRODUCTION</a:t>
            </a:r>
            <a:endParaRPr lang="es-ES" dirty="0"/>
          </a:p>
        </p:txBody>
      </p:sp>
      <p:sp>
        <p:nvSpPr>
          <p:cNvPr id="3" name="2 Marcador de contenido"/>
          <p:cNvSpPr>
            <a:spLocks noGrp="1"/>
          </p:cNvSpPr>
          <p:nvPr>
            <p:ph idx="1"/>
          </p:nvPr>
        </p:nvSpPr>
        <p:spPr>
          <a:xfrm>
            <a:off x="457200" y="1268760"/>
            <a:ext cx="8229600" cy="5589240"/>
          </a:xfrm>
        </p:spPr>
        <p:txBody>
          <a:bodyPr>
            <a:normAutofit fontScale="92500" lnSpcReduction="20000"/>
          </a:bodyPr>
          <a:lstStyle/>
          <a:p>
            <a:pPr algn="just"/>
            <a:r>
              <a:rPr lang="en-US" dirty="0" smtClean="0"/>
              <a:t>This Unit is designed for pupils between ages 4 and 5, this means children in the third level.</a:t>
            </a:r>
          </a:p>
          <a:p>
            <a:pPr algn="just"/>
            <a:endParaRPr lang="en-US" dirty="0" smtClean="0"/>
          </a:p>
          <a:p>
            <a:pPr algn="just"/>
            <a:endParaRPr lang="en-US" dirty="0" smtClean="0"/>
          </a:p>
          <a:p>
            <a:pPr algn="just"/>
            <a:r>
              <a:rPr lang="en-US" dirty="0" smtClean="0"/>
              <a:t> This unit is created from the Foreign Language Area (English) and is connected with sciences.</a:t>
            </a:r>
          </a:p>
          <a:p>
            <a:pPr algn="just"/>
            <a:endParaRPr lang="en-US" dirty="0" smtClean="0"/>
          </a:p>
          <a:p>
            <a:pPr algn="just"/>
            <a:r>
              <a:rPr lang="en-GB" dirty="0" smtClean="0"/>
              <a:t>This unit fits inside the theme of reading &amp; writing and understanding fiction narrations. Children will be able to understand simple description of characters, dialogues and structures. They should be able to analyse the characteristics that a person should have when living in community. They should followed the readings and acting out. We will start working and reviewing the oral skills that they have worked in the previous themes, working from the previous knowledge. </a:t>
            </a:r>
            <a:endParaRPr lang="es-E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1143000"/>
          </a:xfrm>
        </p:spPr>
        <p:txBody>
          <a:bodyPr/>
          <a:lstStyle/>
          <a:p>
            <a:pPr algn="ctr"/>
            <a:r>
              <a:rPr lang="es-ES" dirty="0" smtClean="0"/>
              <a:t>DISCOURS ANALIZE</a:t>
            </a:r>
            <a:endParaRPr lang="es-ES" dirty="0"/>
          </a:p>
        </p:txBody>
      </p:sp>
      <p:sp>
        <p:nvSpPr>
          <p:cNvPr id="3" name="2 Marcador de contenido"/>
          <p:cNvSpPr>
            <a:spLocks noGrp="1"/>
          </p:cNvSpPr>
          <p:nvPr>
            <p:ph idx="1"/>
          </p:nvPr>
        </p:nvSpPr>
        <p:spPr>
          <a:xfrm>
            <a:off x="395536" y="2132856"/>
            <a:ext cx="8229600" cy="4389120"/>
          </a:xfrm>
        </p:spPr>
        <p:txBody>
          <a:bodyPr/>
          <a:lstStyle/>
          <a:p>
            <a:r>
              <a:rPr lang="es-ES" dirty="0" err="1" smtClean="0"/>
              <a:t>We</a:t>
            </a:r>
            <a:r>
              <a:rPr lang="es-ES" dirty="0" smtClean="0"/>
              <a:t> are </a:t>
            </a:r>
            <a:r>
              <a:rPr lang="es-ES" dirty="0" err="1" smtClean="0"/>
              <a:t>working</a:t>
            </a:r>
            <a:r>
              <a:rPr lang="es-ES" dirty="0" smtClean="0"/>
              <a:t> </a:t>
            </a:r>
            <a:r>
              <a:rPr lang="es-ES" dirty="0" err="1" smtClean="0"/>
              <a:t>with</a:t>
            </a:r>
            <a:r>
              <a:rPr lang="es-ES" dirty="0" smtClean="0"/>
              <a:t> a </a:t>
            </a:r>
            <a:r>
              <a:rPr lang="es-ES" dirty="0" err="1" smtClean="0"/>
              <a:t>narrative</a:t>
            </a:r>
            <a:r>
              <a:rPr lang="es-ES" dirty="0" smtClean="0"/>
              <a:t>, </a:t>
            </a:r>
            <a:r>
              <a:rPr lang="es-ES" dirty="0" err="1" smtClean="0"/>
              <a:t>fiction</a:t>
            </a:r>
            <a:r>
              <a:rPr lang="es-ES" dirty="0" smtClean="0"/>
              <a:t> and </a:t>
            </a:r>
            <a:r>
              <a:rPr lang="es-ES" dirty="0" err="1" smtClean="0"/>
              <a:t>adventure</a:t>
            </a:r>
            <a:r>
              <a:rPr lang="es-ES" dirty="0" smtClean="0"/>
              <a:t> </a:t>
            </a:r>
            <a:r>
              <a:rPr lang="es-ES" dirty="0" err="1" smtClean="0"/>
              <a:t>text</a:t>
            </a:r>
            <a:r>
              <a:rPr lang="es-ES" dirty="0" smtClean="0"/>
              <a:t>. </a:t>
            </a:r>
            <a:r>
              <a:rPr lang="es-ES" dirty="0" err="1" smtClean="0"/>
              <a:t>This</a:t>
            </a:r>
            <a:r>
              <a:rPr lang="es-ES" dirty="0" smtClean="0"/>
              <a:t> </a:t>
            </a:r>
            <a:r>
              <a:rPr lang="es-ES" dirty="0" err="1" smtClean="0"/>
              <a:t>text</a:t>
            </a:r>
            <a:r>
              <a:rPr lang="es-ES" dirty="0" smtClean="0"/>
              <a:t> has a lineal </a:t>
            </a:r>
            <a:r>
              <a:rPr lang="es-ES" dirty="0" err="1" smtClean="0"/>
              <a:t>structure</a:t>
            </a:r>
            <a:r>
              <a:rPr lang="es-ES" dirty="0" smtClean="0"/>
              <a:t> </a:t>
            </a:r>
            <a:r>
              <a:rPr lang="es-ES" dirty="0" err="1" smtClean="0"/>
              <a:t>because</a:t>
            </a:r>
            <a:r>
              <a:rPr lang="es-ES" dirty="0" smtClean="0"/>
              <a:t> </a:t>
            </a:r>
            <a:r>
              <a:rPr lang="en-US" dirty="0" smtClean="0"/>
              <a:t>narrative runs smoothly in a straight line, it is not broken up.</a:t>
            </a:r>
            <a:r>
              <a:rPr lang="es-ES" dirty="0" err="1" smtClean="0"/>
              <a:t>with</a:t>
            </a:r>
            <a:r>
              <a:rPr lang="es-ES" dirty="0" smtClean="0"/>
              <a:t> </a:t>
            </a:r>
            <a:r>
              <a:rPr lang="es-ES" dirty="0" err="1" smtClean="0"/>
              <a:t>three</a:t>
            </a:r>
            <a:r>
              <a:rPr lang="es-ES" dirty="0" smtClean="0"/>
              <a:t> </a:t>
            </a:r>
            <a:r>
              <a:rPr lang="es-ES" dirty="0" err="1" smtClean="0"/>
              <a:t>different</a:t>
            </a:r>
            <a:r>
              <a:rPr lang="es-ES" dirty="0" smtClean="0"/>
              <a:t> </a:t>
            </a:r>
            <a:r>
              <a:rPr lang="es-ES" dirty="0" err="1" smtClean="0"/>
              <a:t>moments</a:t>
            </a:r>
            <a:r>
              <a:rPr lang="es-ES" dirty="0" smtClean="0"/>
              <a:t>: </a:t>
            </a:r>
            <a:r>
              <a:rPr lang="es-ES" dirty="0" err="1" smtClean="0"/>
              <a:t>the</a:t>
            </a:r>
            <a:r>
              <a:rPr lang="es-ES" dirty="0" smtClean="0"/>
              <a:t> </a:t>
            </a:r>
            <a:r>
              <a:rPr lang="es-ES" dirty="0" err="1" smtClean="0"/>
              <a:t>setup</a:t>
            </a:r>
            <a:r>
              <a:rPr lang="es-ES" dirty="0" smtClean="0"/>
              <a:t>, </a:t>
            </a:r>
            <a:r>
              <a:rPr lang="es-ES" dirty="0" err="1" smtClean="0"/>
              <a:t>the</a:t>
            </a:r>
            <a:r>
              <a:rPr lang="es-ES" dirty="0" smtClean="0"/>
              <a:t> </a:t>
            </a:r>
            <a:r>
              <a:rPr lang="es-ES" dirty="0" err="1" smtClean="0"/>
              <a:t>conflict</a:t>
            </a:r>
            <a:r>
              <a:rPr lang="es-ES" dirty="0" smtClean="0"/>
              <a:t> and </a:t>
            </a:r>
            <a:r>
              <a:rPr lang="es-ES" dirty="0" err="1" smtClean="0"/>
              <a:t>the</a:t>
            </a:r>
            <a:r>
              <a:rPr lang="es-ES" dirty="0" smtClean="0"/>
              <a:t> </a:t>
            </a:r>
            <a:r>
              <a:rPr lang="es-ES" dirty="0" err="1" smtClean="0"/>
              <a:t>resolution</a:t>
            </a:r>
            <a:r>
              <a:rPr lang="es-ES" dirty="0" smtClean="0"/>
              <a:t>.</a:t>
            </a:r>
          </a:p>
          <a:p>
            <a:endParaRPr lang="es-ES" dirty="0" smtClean="0"/>
          </a:p>
          <a:p>
            <a:r>
              <a:rPr lang="es-ES" dirty="0" err="1" smtClean="0"/>
              <a:t>It</a:t>
            </a:r>
            <a:r>
              <a:rPr lang="es-ES" dirty="0" smtClean="0"/>
              <a:t> </a:t>
            </a:r>
            <a:r>
              <a:rPr lang="es-ES" dirty="0" err="1" smtClean="0"/>
              <a:t>is</a:t>
            </a:r>
            <a:r>
              <a:rPr lang="es-ES" dirty="0" smtClean="0"/>
              <a:t> a suspense </a:t>
            </a:r>
            <a:r>
              <a:rPr lang="es-ES" dirty="0" err="1" smtClean="0"/>
              <a:t>history</a:t>
            </a:r>
            <a:r>
              <a:rPr lang="es-ES" dirty="0" smtClean="0"/>
              <a:t>.</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What</a:t>
            </a:r>
            <a:r>
              <a:rPr lang="es-ES" dirty="0" smtClean="0"/>
              <a:t> </a:t>
            </a:r>
            <a:r>
              <a:rPr lang="es-ES" dirty="0" err="1" smtClean="0"/>
              <a:t>we</a:t>
            </a:r>
            <a:r>
              <a:rPr lang="es-ES" dirty="0" smtClean="0"/>
              <a:t> </a:t>
            </a:r>
            <a:r>
              <a:rPr lang="es-ES" dirty="0" err="1" smtClean="0"/>
              <a:t>expect</a:t>
            </a:r>
            <a:r>
              <a:rPr lang="es-ES" dirty="0" smtClean="0"/>
              <a:t> </a:t>
            </a:r>
            <a:r>
              <a:rPr lang="es-ES" dirty="0" err="1" smtClean="0"/>
              <a:t>with</a:t>
            </a:r>
            <a:r>
              <a:rPr lang="es-ES" dirty="0" smtClean="0"/>
              <a:t> </a:t>
            </a:r>
            <a:r>
              <a:rPr lang="es-ES" dirty="0" err="1" smtClean="0"/>
              <a:t>this</a:t>
            </a:r>
            <a:r>
              <a:rPr lang="es-ES" dirty="0" smtClean="0"/>
              <a:t> </a:t>
            </a:r>
            <a:r>
              <a:rPr lang="es-ES" dirty="0" err="1" smtClean="0"/>
              <a:t>Unit</a:t>
            </a:r>
            <a:endParaRPr lang="es-ES" dirty="0"/>
          </a:p>
        </p:txBody>
      </p:sp>
      <p:sp>
        <p:nvSpPr>
          <p:cNvPr id="3" name="2 Marcador de contenido"/>
          <p:cNvSpPr>
            <a:spLocks noGrp="1"/>
          </p:cNvSpPr>
          <p:nvPr>
            <p:ph idx="1"/>
          </p:nvPr>
        </p:nvSpPr>
        <p:spPr>
          <a:xfrm>
            <a:off x="457200" y="2871584"/>
            <a:ext cx="8229600" cy="1853560"/>
          </a:xfrm>
        </p:spPr>
        <p:txBody>
          <a:bodyPr/>
          <a:lstStyle/>
          <a:p>
            <a:r>
              <a:rPr lang="es-ES" dirty="0" err="1" smtClean="0"/>
              <a:t>We</a:t>
            </a:r>
            <a:r>
              <a:rPr lang="es-ES" dirty="0" smtClean="0"/>
              <a:t> </a:t>
            </a:r>
            <a:r>
              <a:rPr lang="es-ES" dirty="0" err="1" smtClean="0"/>
              <a:t>expect</a:t>
            </a:r>
            <a:r>
              <a:rPr lang="es-ES" dirty="0" smtClean="0"/>
              <a:t> </a:t>
            </a:r>
            <a:r>
              <a:rPr lang="es-ES" dirty="0" err="1" smtClean="0"/>
              <a:t>to</a:t>
            </a:r>
            <a:r>
              <a:rPr lang="es-ES" dirty="0" smtClean="0"/>
              <a:t> </a:t>
            </a:r>
            <a:r>
              <a:rPr lang="es-ES" dirty="0" err="1" smtClean="0"/>
              <a:t>develop</a:t>
            </a:r>
            <a:r>
              <a:rPr lang="es-ES" dirty="0" smtClean="0"/>
              <a:t> </a:t>
            </a:r>
            <a:r>
              <a:rPr lang="es-ES" dirty="0" err="1" smtClean="0"/>
              <a:t>children´s</a:t>
            </a:r>
            <a:r>
              <a:rPr lang="es-ES" dirty="0" smtClean="0"/>
              <a:t> </a:t>
            </a:r>
            <a:r>
              <a:rPr lang="es-ES" dirty="0" err="1" smtClean="0"/>
              <a:t>capacities</a:t>
            </a:r>
            <a:r>
              <a:rPr lang="es-ES" dirty="0" smtClean="0"/>
              <a:t> </a:t>
            </a:r>
            <a:r>
              <a:rPr lang="es-ES" dirty="0" err="1" smtClean="0"/>
              <a:t>but</a:t>
            </a:r>
            <a:r>
              <a:rPr lang="es-ES" dirty="0" smtClean="0"/>
              <a:t> </a:t>
            </a:r>
            <a:r>
              <a:rPr lang="es-ES" dirty="0" err="1" smtClean="0"/>
              <a:t>specially</a:t>
            </a:r>
            <a:r>
              <a:rPr lang="es-ES" dirty="0" smtClean="0"/>
              <a:t> </a:t>
            </a:r>
            <a:r>
              <a:rPr lang="es-ES" dirty="0" err="1" smtClean="0"/>
              <a:t>reading</a:t>
            </a:r>
            <a:r>
              <a:rPr lang="es-ES" dirty="0" smtClean="0"/>
              <a:t> and </a:t>
            </a:r>
            <a:r>
              <a:rPr lang="es-ES" dirty="0" err="1" smtClean="0"/>
              <a:t>writing</a:t>
            </a:r>
            <a:r>
              <a:rPr lang="es-ES" dirty="0" smtClean="0"/>
              <a:t> </a:t>
            </a:r>
            <a:r>
              <a:rPr lang="es-ES" dirty="0" err="1" smtClean="0"/>
              <a:t>skills</a:t>
            </a:r>
            <a:r>
              <a:rPr lang="es-ES" dirty="0" smtClean="0"/>
              <a:t> </a:t>
            </a:r>
            <a:r>
              <a:rPr lang="es-ES" dirty="0" err="1" smtClean="0"/>
              <a:t>through</a:t>
            </a:r>
            <a:r>
              <a:rPr lang="es-ES" dirty="0" smtClean="0"/>
              <a:t> a </a:t>
            </a:r>
            <a:r>
              <a:rPr lang="es-ES" dirty="0" err="1" smtClean="0"/>
              <a:t>narrative</a:t>
            </a:r>
            <a:r>
              <a:rPr lang="es-ES" dirty="0" smtClean="0"/>
              <a:t>, </a:t>
            </a:r>
            <a:r>
              <a:rPr lang="es-ES" dirty="0" err="1" smtClean="0"/>
              <a:t>fiction</a:t>
            </a:r>
            <a:r>
              <a:rPr lang="es-ES" dirty="0" smtClean="0"/>
              <a:t> &amp; </a:t>
            </a:r>
            <a:r>
              <a:rPr lang="es-ES" dirty="0" err="1" smtClean="0"/>
              <a:t>adventure</a:t>
            </a:r>
            <a:r>
              <a:rPr lang="es-ES" dirty="0" smtClean="0"/>
              <a:t> </a:t>
            </a:r>
            <a:r>
              <a:rPr lang="es-ES" dirty="0" err="1" smtClean="0"/>
              <a:t>text</a:t>
            </a:r>
            <a:r>
              <a:rPr lang="es-ES" dirty="0" smtClean="0"/>
              <a:t>.</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8229600" cy="1143000"/>
          </a:xfrm>
        </p:spPr>
        <p:txBody>
          <a:bodyPr>
            <a:normAutofit fontScale="90000"/>
          </a:bodyPr>
          <a:lstStyle/>
          <a:p>
            <a:r>
              <a:rPr lang="en-US" dirty="0" smtClean="0"/>
              <a:t>Theories in which we have based</a:t>
            </a:r>
            <a:endParaRPr lang="es-ES" dirty="0"/>
          </a:p>
        </p:txBody>
      </p:sp>
      <p:sp>
        <p:nvSpPr>
          <p:cNvPr id="3" name="2 Marcador de contenido"/>
          <p:cNvSpPr>
            <a:spLocks noGrp="1"/>
          </p:cNvSpPr>
          <p:nvPr>
            <p:ph idx="1"/>
          </p:nvPr>
        </p:nvSpPr>
        <p:spPr>
          <a:xfrm>
            <a:off x="457200" y="1556792"/>
            <a:ext cx="8229600" cy="5184576"/>
          </a:xfrm>
        </p:spPr>
        <p:txBody>
          <a:bodyPr>
            <a:normAutofit lnSpcReduction="10000"/>
          </a:bodyPr>
          <a:lstStyle/>
          <a:p>
            <a:r>
              <a:rPr lang="es-ES" dirty="0" smtClean="0"/>
              <a:t> </a:t>
            </a:r>
            <a:r>
              <a:rPr lang="es-ES" sz="2400" b="1" dirty="0" err="1" smtClean="0"/>
              <a:t>Vygotsky´s</a:t>
            </a:r>
            <a:r>
              <a:rPr lang="es-ES" sz="2400" b="1" dirty="0" smtClean="0"/>
              <a:t> </a:t>
            </a:r>
            <a:r>
              <a:rPr lang="es-ES" sz="2400" b="1" dirty="0" err="1" smtClean="0"/>
              <a:t>theories</a:t>
            </a:r>
            <a:r>
              <a:rPr lang="es-ES" sz="2400" dirty="0" smtClean="0"/>
              <a:t>: </a:t>
            </a:r>
            <a:r>
              <a:rPr lang="es-ES" sz="2400" dirty="0" err="1" smtClean="0"/>
              <a:t>Scaffolding</a:t>
            </a:r>
            <a:r>
              <a:rPr lang="es-ES" sz="2400" dirty="0" smtClean="0"/>
              <a:t>, ZPD, </a:t>
            </a:r>
            <a:r>
              <a:rPr lang="es-ES" sz="2400" dirty="0" err="1" smtClean="0"/>
              <a:t>Shared</a:t>
            </a:r>
            <a:r>
              <a:rPr lang="es-ES" sz="2400" dirty="0" smtClean="0"/>
              <a:t> </a:t>
            </a:r>
            <a:r>
              <a:rPr lang="es-ES" sz="2400" dirty="0" err="1" smtClean="0"/>
              <a:t>activities</a:t>
            </a:r>
            <a:r>
              <a:rPr lang="es-ES" sz="2400" dirty="0" smtClean="0"/>
              <a:t>, Social, </a:t>
            </a:r>
            <a:r>
              <a:rPr lang="es-ES" sz="2400" dirty="0" err="1" smtClean="0"/>
              <a:t>Public</a:t>
            </a:r>
            <a:r>
              <a:rPr lang="es-ES" sz="2400" dirty="0" smtClean="0"/>
              <a:t> and </a:t>
            </a:r>
            <a:r>
              <a:rPr lang="es-ES" sz="2400" dirty="0" err="1" smtClean="0"/>
              <a:t>Private</a:t>
            </a:r>
            <a:r>
              <a:rPr lang="es-ES" sz="2400" dirty="0" smtClean="0"/>
              <a:t> </a:t>
            </a:r>
            <a:r>
              <a:rPr lang="es-ES" sz="2400" dirty="0" err="1" smtClean="0"/>
              <a:t>Language</a:t>
            </a:r>
            <a:r>
              <a:rPr lang="es-ES" sz="2400" dirty="0" smtClean="0"/>
              <a:t>.</a:t>
            </a:r>
            <a:endParaRPr lang="en-US" sz="2400" dirty="0" smtClean="0"/>
          </a:p>
          <a:p>
            <a:endParaRPr lang="es-ES" sz="2400" b="1" dirty="0" smtClean="0"/>
          </a:p>
          <a:p>
            <a:r>
              <a:rPr lang="es-ES" sz="2400" b="1" dirty="0" smtClean="0"/>
              <a:t>Gardner </a:t>
            </a:r>
            <a:r>
              <a:rPr lang="es-ES" sz="2400" b="1" dirty="0" err="1" smtClean="0"/>
              <a:t>theories</a:t>
            </a:r>
            <a:r>
              <a:rPr lang="es-ES" sz="2400" b="1" dirty="0" smtClean="0"/>
              <a:t> </a:t>
            </a:r>
            <a:r>
              <a:rPr lang="es-ES" sz="2400" dirty="0" smtClean="0"/>
              <a:t>(</a:t>
            </a:r>
            <a:r>
              <a:rPr lang="es-ES" sz="2400" dirty="0" err="1" smtClean="0"/>
              <a:t>multiple</a:t>
            </a:r>
            <a:r>
              <a:rPr lang="es-ES" sz="2400" dirty="0" smtClean="0"/>
              <a:t> </a:t>
            </a:r>
            <a:r>
              <a:rPr lang="es-ES" sz="2400" dirty="0" err="1" smtClean="0"/>
              <a:t>intelligences</a:t>
            </a:r>
            <a:r>
              <a:rPr lang="es-ES" sz="2400" dirty="0" smtClean="0"/>
              <a:t>) </a:t>
            </a:r>
            <a:r>
              <a:rPr lang="en-US" sz="2400" dirty="0" smtClean="0"/>
              <a:t>proposes eight different intelligences to account for a broader range of human potential in children and adults. </a:t>
            </a:r>
          </a:p>
          <a:p>
            <a:endParaRPr lang="en-US" sz="2400" dirty="0" smtClean="0"/>
          </a:p>
          <a:p>
            <a:r>
              <a:rPr lang="en-US" sz="2400" b="1" dirty="0" smtClean="0"/>
              <a:t>Brunner: </a:t>
            </a:r>
            <a:r>
              <a:rPr lang="en-US" sz="2400" dirty="0" smtClean="0"/>
              <a:t>In the interaction between child and adults around her, exists such clear and emotionally charged contexts that the child first becomes aware of the way in which language is used.</a:t>
            </a:r>
          </a:p>
          <a:p>
            <a:pPr>
              <a:buNone/>
            </a:pPr>
            <a:endParaRPr lang="en-US" sz="2400" dirty="0" smtClean="0"/>
          </a:p>
          <a:p>
            <a:r>
              <a:rPr lang="es-ES" sz="2400" b="1" dirty="0" smtClean="0"/>
              <a:t>Chomsky: </a:t>
            </a:r>
            <a:r>
              <a:rPr lang="en-US" sz="2400" dirty="0" smtClean="0"/>
              <a:t>Children do not simply copy the language that they hear around them. They deduce rules from it.</a:t>
            </a:r>
            <a:endParaRPr lang="es-ES" sz="2400" dirty="0" smtClean="0"/>
          </a:p>
          <a:p>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66130"/>
          </a:xfrm>
        </p:spPr>
        <p:txBody>
          <a:bodyPr>
            <a:normAutofit/>
          </a:bodyPr>
          <a:lstStyle/>
          <a:p>
            <a:pPr algn="ctr"/>
            <a:r>
              <a:rPr lang="es-ES" sz="3600" dirty="0" smtClean="0"/>
              <a:t>CAPACITIES WE ARE GOING TO DEVELOP</a:t>
            </a:r>
            <a:endParaRPr lang="es-ES" sz="3600" dirty="0"/>
          </a:p>
        </p:txBody>
      </p:sp>
      <p:sp>
        <p:nvSpPr>
          <p:cNvPr id="3" name="2 Marcador de contenido"/>
          <p:cNvSpPr>
            <a:spLocks noGrp="1"/>
          </p:cNvSpPr>
          <p:nvPr>
            <p:ph idx="1"/>
          </p:nvPr>
        </p:nvSpPr>
        <p:spPr>
          <a:xfrm>
            <a:off x="457200" y="1600200"/>
            <a:ext cx="8229600" cy="4997152"/>
          </a:xfrm>
        </p:spPr>
        <p:txBody>
          <a:bodyPr/>
          <a:lstStyle/>
          <a:p>
            <a:r>
              <a:rPr lang="es-ES" dirty="0" err="1" smtClean="0"/>
              <a:t>Make</a:t>
            </a:r>
            <a:r>
              <a:rPr lang="es-ES" dirty="0" smtClean="0"/>
              <a:t> </a:t>
            </a:r>
            <a:r>
              <a:rPr lang="es-ES" dirty="0" err="1" smtClean="0"/>
              <a:t>predictions</a:t>
            </a:r>
            <a:r>
              <a:rPr lang="es-ES" dirty="0" smtClean="0"/>
              <a:t>.</a:t>
            </a:r>
          </a:p>
          <a:p>
            <a:r>
              <a:rPr lang="es-ES" dirty="0" err="1" smtClean="0"/>
              <a:t>Know</a:t>
            </a:r>
            <a:r>
              <a:rPr lang="es-ES" dirty="0" smtClean="0"/>
              <a:t> a </a:t>
            </a:r>
            <a:r>
              <a:rPr lang="es-ES" dirty="0" err="1" smtClean="0"/>
              <a:t>narrative</a:t>
            </a:r>
            <a:r>
              <a:rPr lang="es-ES" dirty="0" smtClean="0"/>
              <a:t> </a:t>
            </a:r>
            <a:r>
              <a:rPr lang="es-ES" dirty="0" err="1" smtClean="0"/>
              <a:t>structure</a:t>
            </a:r>
            <a:r>
              <a:rPr lang="es-ES" dirty="0" smtClean="0"/>
              <a:t>.</a:t>
            </a:r>
          </a:p>
          <a:p>
            <a:r>
              <a:rPr lang="es-ES" dirty="0" err="1" smtClean="0"/>
              <a:t>Know</a:t>
            </a:r>
            <a:r>
              <a:rPr lang="es-ES" dirty="0" smtClean="0"/>
              <a:t> </a:t>
            </a:r>
            <a:r>
              <a:rPr lang="es-ES" dirty="0" err="1" smtClean="0"/>
              <a:t>how</a:t>
            </a:r>
            <a:r>
              <a:rPr lang="es-ES" dirty="0" smtClean="0"/>
              <a:t> </a:t>
            </a:r>
            <a:r>
              <a:rPr lang="es-ES" dirty="0" err="1" smtClean="0"/>
              <a:t>to</a:t>
            </a:r>
            <a:r>
              <a:rPr lang="es-ES" dirty="0" smtClean="0"/>
              <a:t> </a:t>
            </a:r>
            <a:r>
              <a:rPr lang="es-ES" dirty="0" err="1" smtClean="0"/>
              <a:t>create</a:t>
            </a:r>
            <a:r>
              <a:rPr lang="es-ES" dirty="0" smtClean="0"/>
              <a:t> suspense.</a:t>
            </a:r>
          </a:p>
          <a:p>
            <a:r>
              <a:rPr lang="es-ES" dirty="0" err="1" smtClean="0"/>
              <a:t>Identify</a:t>
            </a:r>
            <a:r>
              <a:rPr lang="es-ES" dirty="0" smtClean="0"/>
              <a:t> </a:t>
            </a:r>
            <a:r>
              <a:rPr lang="es-ES" dirty="0" err="1" smtClean="0"/>
              <a:t>their</a:t>
            </a:r>
            <a:r>
              <a:rPr lang="es-ES" dirty="0" smtClean="0"/>
              <a:t> </a:t>
            </a:r>
            <a:r>
              <a:rPr lang="es-ES" dirty="0" err="1" smtClean="0"/>
              <a:t>own</a:t>
            </a:r>
            <a:r>
              <a:rPr lang="es-ES" dirty="0" smtClean="0"/>
              <a:t> roles and </a:t>
            </a:r>
            <a:r>
              <a:rPr lang="es-ES" dirty="0" err="1" smtClean="0"/>
              <a:t>the</a:t>
            </a:r>
            <a:r>
              <a:rPr lang="es-ES" dirty="0" smtClean="0"/>
              <a:t> </a:t>
            </a:r>
            <a:r>
              <a:rPr lang="es-ES" dirty="0" err="1" smtClean="0"/>
              <a:t>others</a:t>
            </a:r>
            <a:r>
              <a:rPr lang="es-ES" dirty="0" smtClean="0"/>
              <a:t> </a:t>
            </a:r>
            <a:r>
              <a:rPr lang="es-ES" dirty="0" err="1" smtClean="0"/>
              <a:t>ones</a:t>
            </a:r>
            <a:r>
              <a:rPr lang="es-ES" dirty="0" smtClean="0"/>
              <a:t>.</a:t>
            </a:r>
          </a:p>
          <a:p>
            <a:r>
              <a:rPr lang="es-ES" dirty="0" smtClean="0"/>
              <a:t>Play roles.</a:t>
            </a:r>
          </a:p>
          <a:p>
            <a:r>
              <a:rPr lang="es-ES" dirty="0" err="1" smtClean="0"/>
              <a:t>Respect</a:t>
            </a:r>
            <a:r>
              <a:rPr lang="es-ES" dirty="0" smtClean="0"/>
              <a:t> </a:t>
            </a:r>
            <a:r>
              <a:rPr lang="es-ES" dirty="0" err="1" smtClean="0"/>
              <a:t>turns</a:t>
            </a:r>
            <a:r>
              <a:rPr lang="es-ES" dirty="0" smtClean="0"/>
              <a:t>.</a:t>
            </a:r>
          </a:p>
          <a:p>
            <a:r>
              <a:rPr lang="es-ES" dirty="0" err="1" smtClean="0"/>
              <a:t>Understand</a:t>
            </a:r>
            <a:r>
              <a:rPr lang="es-ES" dirty="0" smtClean="0"/>
              <a:t>  </a:t>
            </a:r>
            <a:r>
              <a:rPr lang="es-ES" dirty="0" err="1" smtClean="0"/>
              <a:t>what</a:t>
            </a:r>
            <a:r>
              <a:rPr lang="es-ES" dirty="0" smtClean="0"/>
              <a:t> </a:t>
            </a:r>
            <a:r>
              <a:rPr lang="es-ES" dirty="0" err="1" smtClean="0"/>
              <a:t>they</a:t>
            </a:r>
            <a:r>
              <a:rPr lang="es-ES" dirty="0" smtClean="0"/>
              <a:t> listen and </a:t>
            </a:r>
            <a:r>
              <a:rPr lang="es-ES" dirty="0" err="1" smtClean="0"/>
              <a:t>read</a:t>
            </a:r>
            <a:r>
              <a:rPr lang="es-ES" dirty="0" smtClean="0"/>
              <a:t>.</a:t>
            </a:r>
          </a:p>
          <a:p>
            <a:pPr>
              <a:buNone/>
            </a:pPr>
            <a:endParaRPr lang="es-ES" dirty="0" smtClean="0"/>
          </a:p>
          <a:p>
            <a:endParaRPr lang="es-ES" dirty="0" smtClean="0"/>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1143000"/>
          </a:xfrm>
        </p:spPr>
        <p:txBody>
          <a:bodyPr/>
          <a:lstStyle/>
          <a:p>
            <a:pPr algn="ctr"/>
            <a:r>
              <a:rPr lang="es-ES" dirty="0" err="1" smtClean="0"/>
              <a:t>Strategies</a:t>
            </a:r>
            <a:r>
              <a:rPr lang="es-ES" dirty="0" smtClean="0"/>
              <a:t> in use (</a:t>
            </a:r>
            <a:r>
              <a:rPr lang="es-ES" dirty="0" err="1" smtClean="0"/>
              <a:t>Part</a:t>
            </a:r>
            <a:r>
              <a:rPr lang="es-ES" dirty="0" smtClean="0"/>
              <a:t> 1)</a:t>
            </a:r>
            <a:endParaRPr lang="es-ES" dirty="0"/>
          </a:p>
        </p:txBody>
      </p:sp>
      <p:sp>
        <p:nvSpPr>
          <p:cNvPr id="3" name="2 Marcador de contenido"/>
          <p:cNvSpPr>
            <a:spLocks noGrp="1"/>
          </p:cNvSpPr>
          <p:nvPr>
            <p:ph idx="1"/>
          </p:nvPr>
        </p:nvSpPr>
        <p:spPr>
          <a:xfrm>
            <a:off x="457200" y="2280240"/>
            <a:ext cx="8229600" cy="4389120"/>
          </a:xfrm>
        </p:spPr>
        <p:txBody>
          <a:bodyPr>
            <a:normAutofit/>
          </a:bodyPr>
          <a:lstStyle/>
          <a:p>
            <a:pPr>
              <a:buNone/>
            </a:pPr>
            <a:r>
              <a:rPr lang="es-ES" dirty="0" err="1" smtClean="0"/>
              <a:t>Children</a:t>
            </a:r>
            <a:r>
              <a:rPr lang="es-ES" dirty="0" smtClean="0"/>
              <a:t> are </a:t>
            </a:r>
            <a:r>
              <a:rPr lang="es-ES" dirty="0" err="1" smtClean="0"/>
              <a:t>going</a:t>
            </a:r>
            <a:r>
              <a:rPr lang="es-ES" dirty="0" smtClean="0"/>
              <a:t> </a:t>
            </a:r>
            <a:r>
              <a:rPr lang="es-ES" dirty="0" err="1" smtClean="0"/>
              <a:t>to</a:t>
            </a:r>
            <a:r>
              <a:rPr lang="es-ES" dirty="0" smtClean="0"/>
              <a:t> use </a:t>
            </a:r>
            <a:r>
              <a:rPr lang="es-ES" dirty="0" err="1" smtClean="0"/>
              <a:t>the</a:t>
            </a:r>
            <a:r>
              <a:rPr lang="es-ES" dirty="0" smtClean="0"/>
              <a:t> </a:t>
            </a:r>
            <a:r>
              <a:rPr lang="es-ES" dirty="0" err="1" smtClean="0"/>
              <a:t>following</a:t>
            </a:r>
            <a:r>
              <a:rPr lang="es-ES" dirty="0" smtClean="0"/>
              <a:t> </a:t>
            </a:r>
            <a:r>
              <a:rPr lang="es-ES" dirty="0" err="1" smtClean="0"/>
              <a:t>strategies</a:t>
            </a:r>
            <a:r>
              <a:rPr lang="es-ES" dirty="0" smtClean="0"/>
              <a:t>:</a:t>
            </a:r>
          </a:p>
          <a:p>
            <a:pPr>
              <a:buNone/>
            </a:pPr>
            <a:endParaRPr lang="es-ES" dirty="0" smtClean="0"/>
          </a:p>
          <a:p>
            <a:r>
              <a:rPr lang="es-ES" dirty="0" err="1" smtClean="0"/>
              <a:t>Discriminate</a:t>
            </a:r>
            <a:endParaRPr lang="es-ES" dirty="0" smtClean="0"/>
          </a:p>
          <a:p>
            <a:r>
              <a:rPr lang="es-ES" dirty="0" err="1" smtClean="0"/>
              <a:t>Select</a:t>
            </a:r>
            <a:endParaRPr lang="es-ES" dirty="0" smtClean="0"/>
          </a:p>
          <a:p>
            <a:r>
              <a:rPr lang="es-ES" dirty="0" err="1" smtClean="0"/>
              <a:t>Associate</a:t>
            </a:r>
            <a:endParaRPr lang="es-ES" dirty="0" smtClean="0"/>
          </a:p>
          <a:p>
            <a:r>
              <a:rPr lang="es-ES" dirty="0" err="1" smtClean="0"/>
              <a:t>Check</a:t>
            </a:r>
            <a:endParaRPr lang="es-ES" dirty="0" smtClean="0"/>
          </a:p>
          <a:p>
            <a:r>
              <a:rPr lang="es-ES" dirty="0" err="1" smtClean="0"/>
              <a:t>Categorize</a:t>
            </a:r>
            <a:endParaRPr lang="es-ES" dirty="0" smtClean="0"/>
          </a:p>
          <a:p>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143000"/>
          </a:xfrm>
        </p:spPr>
        <p:txBody>
          <a:bodyPr/>
          <a:lstStyle/>
          <a:p>
            <a:pPr algn="ctr"/>
            <a:r>
              <a:rPr lang="es-ES" dirty="0" err="1" smtClean="0"/>
              <a:t>Strategies</a:t>
            </a:r>
            <a:r>
              <a:rPr lang="es-ES" dirty="0" smtClean="0"/>
              <a:t> in use (</a:t>
            </a:r>
            <a:r>
              <a:rPr lang="es-ES" dirty="0" err="1" smtClean="0"/>
              <a:t>Part</a:t>
            </a:r>
            <a:r>
              <a:rPr lang="es-ES" dirty="0" smtClean="0"/>
              <a:t> 2)</a:t>
            </a:r>
            <a:endParaRPr lang="es-ES" dirty="0"/>
          </a:p>
        </p:txBody>
      </p:sp>
      <p:sp>
        <p:nvSpPr>
          <p:cNvPr id="3" name="2 Marcador de contenido"/>
          <p:cNvSpPr>
            <a:spLocks noGrp="1"/>
          </p:cNvSpPr>
          <p:nvPr>
            <p:ph idx="1"/>
          </p:nvPr>
        </p:nvSpPr>
        <p:spPr>
          <a:xfrm>
            <a:off x="457200" y="2280240"/>
            <a:ext cx="8229600" cy="4389120"/>
          </a:xfrm>
        </p:spPr>
        <p:txBody>
          <a:bodyPr>
            <a:normAutofit/>
          </a:bodyPr>
          <a:lstStyle/>
          <a:p>
            <a:r>
              <a:rPr lang="en-US" dirty="0" smtClean="0"/>
              <a:t>Previewing</a:t>
            </a:r>
          </a:p>
          <a:p>
            <a:r>
              <a:rPr lang="en-US" dirty="0" smtClean="0"/>
              <a:t>Predicting</a:t>
            </a:r>
          </a:p>
          <a:p>
            <a:r>
              <a:rPr lang="en-US" dirty="0" smtClean="0"/>
              <a:t>Skimming and scanning</a:t>
            </a:r>
          </a:p>
          <a:p>
            <a:r>
              <a:rPr lang="en-US" dirty="0" smtClean="0"/>
              <a:t>Guessing from context</a:t>
            </a:r>
          </a:p>
          <a:p>
            <a:r>
              <a:rPr lang="en-US" dirty="0" smtClean="0"/>
              <a:t>Paraphrasing</a:t>
            </a:r>
          </a:p>
          <a:p>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938368"/>
          </a:xfrm>
        </p:spPr>
        <p:txBody>
          <a:bodyPr/>
          <a:lstStyle/>
          <a:p>
            <a:pPr algn="ctr"/>
            <a:r>
              <a:rPr lang="es-ES" dirty="0" err="1" smtClean="0"/>
              <a:t>Teacher´s</a:t>
            </a:r>
            <a:r>
              <a:rPr lang="es-ES" dirty="0" smtClean="0"/>
              <a:t> </a:t>
            </a:r>
            <a:r>
              <a:rPr lang="es-ES" dirty="0" err="1" smtClean="0"/>
              <a:t>techniques</a:t>
            </a:r>
            <a:endParaRPr lang="es-ES" dirty="0"/>
          </a:p>
        </p:txBody>
      </p:sp>
      <p:sp>
        <p:nvSpPr>
          <p:cNvPr id="3" name="2 Marcador de contenido"/>
          <p:cNvSpPr>
            <a:spLocks noGrp="1"/>
          </p:cNvSpPr>
          <p:nvPr>
            <p:ph idx="1"/>
          </p:nvPr>
        </p:nvSpPr>
        <p:spPr>
          <a:xfrm>
            <a:off x="457200" y="1600200"/>
            <a:ext cx="8229600" cy="4853136"/>
          </a:xfrm>
        </p:spPr>
        <p:txBody>
          <a:bodyPr>
            <a:noAutofit/>
          </a:bodyPr>
          <a:lstStyle/>
          <a:p>
            <a:r>
              <a:rPr lang="en-US" sz="2000" dirty="0" smtClean="0"/>
              <a:t>ALWAYS USE VISUAL AIDS (pictures, </a:t>
            </a:r>
            <a:r>
              <a:rPr lang="en-US" sz="2000" dirty="0" err="1" smtClean="0"/>
              <a:t>realia</a:t>
            </a:r>
            <a:r>
              <a:rPr lang="en-US" sz="2000" dirty="0" smtClean="0"/>
              <a:t>, gestures).</a:t>
            </a:r>
          </a:p>
          <a:p>
            <a:r>
              <a:rPr lang="en-US" sz="2000" dirty="0" smtClean="0"/>
              <a:t>MODIFY YOUR SPEECH to aid comprehension, speak more slowly, emphasize key words, higher pitch.</a:t>
            </a:r>
          </a:p>
          <a:p>
            <a:r>
              <a:rPr lang="en-US" sz="2000" dirty="0" smtClean="0"/>
              <a:t>SIMPLIFY VOCABULARY AND GRAMMAR, use related ideas, do not talk out of context.</a:t>
            </a:r>
          </a:p>
          <a:p>
            <a:r>
              <a:rPr lang="en-US" sz="2000" dirty="0" smtClean="0"/>
              <a:t>DO NOT FORCE PRODUCTION.  Students will use English when they are ready.  They sometimes experience a “silent period” which can last days or weeks.</a:t>
            </a:r>
          </a:p>
          <a:p>
            <a:r>
              <a:rPr lang="en-US" sz="2000" dirty="0" smtClean="0"/>
              <a:t>FOCUS ATTENTION ON KEY TERMS.</a:t>
            </a:r>
          </a:p>
          <a:p>
            <a:r>
              <a:rPr lang="en-US" sz="2000" dirty="0" smtClean="0"/>
              <a:t> YES/NO QUESTIONS.“Is Skippy a bit scared?”</a:t>
            </a:r>
          </a:p>
          <a:p>
            <a:r>
              <a:rPr lang="en-US" sz="2000" dirty="0" smtClean="0"/>
              <a:t>CHOICE QUESTIONS. “Is this a squid or an octopus?”</a:t>
            </a:r>
          </a:p>
          <a:p>
            <a:r>
              <a:rPr lang="es-ES" sz="2000" dirty="0" smtClean="0"/>
              <a:t>DIALOGUES.</a:t>
            </a:r>
          </a:p>
          <a:p>
            <a:r>
              <a:rPr lang="es-ES" sz="2000" dirty="0" smtClean="0"/>
              <a:t>ROLE PLAY ACTIVITIES.</a:t>
            </a:r>
          </a:p>
          <a:p>
            <a:r>
              <a:rPr lang="es-ES" sz="2000" dirty="0" smtClean="0"/>
              <a:t>SONGS.</a:t>
            </a:r>
            <a:endParaRPr lang="es-ES"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279</TotalTime>
  <Words>684</Words>
  <Application>Microsoft Office PowerPoint</Application>
  <PresentationFormat>Presentación en pantalla (4:3)</PresentationFormat>
  <Paragraphs>124</Paragraphs>
  <Slides>17</Slides>
  <Notes>0</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Flujo</vt:lpstr>
      <vt:lpstr>DEEP, DEEP UNDER THE SEA</vt:lpstr>
      <vt:lpstr>INTRODUCTION</vt:lpstr>
      <vt:lpstr>DISCOURS ANALIZE</vt:lpstr>
      <vt:lpstr>What we expect with this Unit</vt:lpstr>
      <vt:lpstr>Theories in which we have based</vt:lpstr>
      <vt:lpstr>CAPACITIES WE ARE GOING TO DEVELOP</vt:lpstr>
      <vt:lpstr>Strategies in use (Part 1)</vt:lpstr>
      <vt:lpstr>Strategies in use (Part 2)</vt:lpstr>
      <vt:lpstr>Teacher´s techniques</vt:lpstr>
      <vt:lpstr>Junior European Language Portfolio (Part 1) </vt:lpstr>
      <vt:lpstr>Junior European Language Portfolio(Part 2)</vt:lpstr>
      <vt:lpstr>Objectives from the "Castille &amp; León " Official curriculum (Part 1)</vt:lpstr>
      <vt:lpstr>Objectives from the "Castille &amp; León " Official curriculum (Part 2)</vt:lpstr>
      <vt:lpstr>Final task</vt:lpstr>
      <vt:lpstr>Subtasks</vt:lpstr>
      <vt:lpstr>Diapositiva 16</vt:lpstr>
      <vt:lpstr>Diapositiva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Jorge</dc:creator>
  <cp:lastModifiedBy>Leticia</cp:lastModifiedBy>
  <cp:revision>62</cp:revision>
  <dcterms:created xsi:type="dcterms:W3CDTF">2011-12-15T17:15:18Z</dcterms:created>
  <dcterms:modified xsi:type="dcterms:W3CDTF">2012-01-17T14:28:38Z</dcterms:modified>
</cp:coreProperties>
</file>